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0.xml" ContentType="application/vnd.ms-office.chartcolorstyle+xml"/>
  <Override PartName="/ppt/charts/style10.xml" ContentType="application/vnd.ms-office.chartstyle+xml"/>
  <Override PartName="/ppt/charts/colors11.xml" ContentType="application/vnd.ms-office.chartcolorstyle+xml"/>
  <Override PartName="/ppt/charts/style11.xml" ContentType="application/vnd.ms-office.chartstyle+xml"/>
  <Override PartName="/ppt/charts/colors12.xml" ContentType="application/vnd.ms-office.chartcolorstyle+xml"/>
  <Override PartName="/ppt/charts/style12.xml" ContentType="application/vnd.ms-office.chartstyle+xml"/>
  <Override PartName="/ppt/charts/colors13.xml" ContentType="application/vnd.ms-office.chartcolorstyle+xml"/>
  <Override PartName="/ppt/charts/style13.xml" ContentType="application/vnd.ms-office.chartstyle+xml"/>
  <Override PartName="/ppt/charts/colors14.xml" ContentType="application/vnd.ms-office.chartcolorstyle+xml"/>
  <Override PartName="/ppt/charts/style14.xml" ContentType="application/vnd.ms-office.chartstyle+xml"/>
  <Override PartName="/ppt/charts/colors15.xml" ContentType="application/vnd.ms-office.chartcolorstyle+xml"/>
  <Override PartName="/ppt/charts/style15.xml" ContentType="application/vnd.ms-office.chartstyle+xml"/>
  <Override PartName="/ppt/charts/colors16.xml" ContentType="application/vnd.ms-office.chartcolorstyle+xml"/>
  <Override PartName="/ppt/charts/style16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8"/>
  </p:notesMasterIdLst>
  <p:sldIdLst>
    <p:sldId id="256" r:id="rId2"/>
    <p:sldId id="257" r:id="rId3"/>
    <p:sldId id="269" r:id="rId4"/>
    <p:sldId id="268" r:id="rId5"/>
    <p:sldId id="260" r:id="rId6"/>
    <p:sldId id="266" r:id="rId7"/>
    <p:sldId id="262" r:id="rId8"/>
    <p:sldId id="273" r:id="rId9"/>
    <p:sldId id="271" r:id="rId10"/>
    <p:sldId id="272" r:id="rId11"/>
    <p:sldId id="274" r:id="rId12"/>
    <p:sldId id="270" r:id="rId13"/>
    <p:sldId id="279" r:id="rId14"/>
    <p:sldId id="276" r:id="rId15"/>
    <p:sldId id="277" r:id="rId16"/>
    <p:sldId id="27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pos="5579" userDrawn="1">
          <p15:clr>
            <a:srgbClr val="A4A3A4"/>
          </p15:clr>
        </p15:guide>
        <p15:guide id="3" orient="horz" pos="4156" userDrawn="1">
          <p15:clr>
            <a:srgbClr val="A4A3A4"/>
          </p15:clr>
        </p15:guide>
        <p15:guide id="4" pos="612" userDrawn="1">
          <p15:clr>
            <a:srgbClr val="A4A3A4"/>
          </p15:clr>
        </p15:guide>
        <p15:guide id="5" orient="horz" pos="1207" userDrawn="1">
          <p15:clr>
            <a:srgbClr val="A4A3A4"/>
          </p15:clr>
        </p15:guide>
        <p15:guide id="7" orient="horz" pos="2614" userDrawn="1">
          <p15:clr>
            <a:srgbClr val="A4A3A4"/>
          </p15:clr>
        </p15:guide>
        <p15:guide id="8" pos="310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xolisi Masango" initials="MM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14" autoAdjust="0"/>
    <p:restoredTop sz="94472" autoAdjust="0"/>
  </p:normalViewPr>
  <p:slideViewPr>
    <p:cSldViewPr snapToGrid="0">
      <p:cViewPr varScale="1">
        <p:scale>
          <a:sx n="84" d="100"/>
          <a:sy n="84" d="100"/>
        </p:scale>
        <p:origin x="-1277" y="-62"/>
      </p:cViewPr>
      <p:guideLst>
        <p:guide orient="horz" pos="4156"/>
        <p:guide orient="horz" pos="1207"/>
        <p:guide orient="horz" pos="2614"/>
        <p:guide pos="5579"/>
        <p:guide pos="612"/>
        <p:guide pos="31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https://witscloud-my.sharepoint.com/personal/a0029739_wits_ac_za/Documents/Wits%20Instiutional%20Research%202018/1.%20Assigned%20Projects/Graduate%20Exit%20Survey%20Report/Datasets/GES%20Data%20Merges%202016-%202018%20(July)%20-%20Analysis%20autod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oleObject" Target="https://witscloud-my.sharepoint.com/personal/a0029739_wits_ac_za/Documents/Wits%20Instiutional%20Research%202018/1.%20Assigned%20Projects/Graduate%20Exit%20Survey%20Report/Datasets/GES%20Data%20Merges%202016-%202018%20(July)%20-%20Analysis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oleObject" Target="https://witscloud-my.sharepoint.com/personal/a0029739_wits_ac_za/Documents/Wits%20Instiutional%20Research%202018/1.%20Assigned%20Projects/Graduate%20Exit%20Survey%20Report/Datasets/GES%20Data%20Merges%202016-%202018%20(July)%20-%20Analysis%20autod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oleObject" Target="https://witscloud-my.sharepoint.com/personal/a0029739_wits_ac_za/Documents/Wits%20Instiutional%20Research%202018/1.%20Assigned%20Projects/Graduate%20Exit%20Survey%20Report/Datasets/GES%20Data%20Merges%202016-%202018%20(July)%20-%20Analysis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oleObject" Target="https://witscloud-my.sharepoint.com/personal/a0029739_wits_ac_za/Documents/Wits%20Instiutional%20Research%202018/1.%20Assigned%20Projects/Graduate%20Exit%20Survey%20Report/Datasets/GES%20Data%20Merges%202016-%202018%20(July)%20-%20Analysis%20autod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oleObject" Target="NULL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15.xml"/><Relationship Id="rId2" Type="http://schemas.microsoft.com/office/2011/relationships/chartColorStyle" Target="colors15.xml"/><Relationship Id="rId1" Type="http://schemas.openxmlformats.org/officeDocument/2006/relationships/package" Target="../embeddings/Microsoft_Excel_Worksheet1.xlsx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Style" Target="style16.xml"/><Relationship Id="rId2" Type="http://schemas.microsoft.com/office/2011/relationships/chartColorStyle" Target="colors16.xml"/><Relationship Id="rId1" Type="http://schemas.openxmlformats.org/officeDocument/2006/relationships/oleObject" Target="https://witscloud-my.sharepoint.com/personal/a0029739_wits_ac_za/Documents/Wits%20Instiutional%20Research%202018/1.%20Assigned%20Projects/Graduate%20Exit%20Survey%20Report/Datasets/GES%20Data%20Merges%202016-%202018%20(July)%20-%20Analysis%20autod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https://witscloud-my.sharepoint.com/personal/a0029739_wits_ac_za/Documents/Wits%20Instiutional%20Research%202018/1.%20Assigned%20Projects/Graduate%20Exit%20Survey%20Report/Datasets/GES%20Data%20Merges%202016-%202018%20(July)%20-%20Analysis%20autod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https://witscloud-my.sharepoint.com/personal/a0029739_wits_ac_za/Documents/Wits%20Instiutional%20Research%202018/1.%20Assigned%20Projects/Graduate%20Exit%20Survey%20Report/Datasets/GES%20Data%20Merges%202016-%202018%20(July)%20-%20Analysis%20autod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https://witscloud-my.sharepoint.com/personal/a0029739_wits_ac_za/Documents/Wits%20Instiutional%20Research%202018/1.%20Assigned%20Projects/Graduate%20Exit%20Survey%20Report/Datasets/GES%20Data%20Merges%202016-%202018%20(July)%20-%20Analysis%20autod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https://witscloud-my.sharepoint.com/personal/a0029739_wits_ac_za/Documents/Wits%20Instiutional%20Research%202018/1.%20Assigned%20Projects/Graduate%20Exit%20Survey%20Report/Datasets/GES%20Data%20Merges%202016-%202018%20(July)%20-%20Analysis%20autod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C:\Users\A0029739\OneDrive%20-%20University%20of%20Witwatersrand\Wits%20Instiutional%20Research%202018\1.%20Assigned%20Projects\Graduate%20Exit%20Survey%20Report\Datasets\GES%20Data%20Merges%202016-%202018%20(July)%20-%20Analysis%20autod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https://witscloud-my.sharepoint.com/personal/a0029739_wits_ac_za/Documents/Wits%20Instiutional%20Research%202018/1.%20Assigned%20Projects/Graduate%20Exit%20Survey%20Report/Datasets/GES%20Data%20Merges%202016-%202018%20(July)%20-%20Analysis%20autod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https://witscloud-my.sharepoint.com/personal/a0029739_wits_ac_za/Documents/Wits%20Instiutional%20Research%202018/1.%20Assigned%20Projects/Graduate%20Exit%20Survey%20Report/Datasets/GES%20Data%20Merges%202016-%202018%20(July)%20-%20Analysis%20autod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https://witscloud-my.sharepoint.com/personal/a0029739_wits_ac_za/Documents/Wits%20Instiutional%20Research%202018/1.%20Assigned%20Projects/Graduate%20Exit%20Survey%20Report/Datasets/GES%20Data%20Merges%202016-%202018%20(July)%20-%20Analysis%20auto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232627065449534E-2"/>
          <c:y val="0.10892138053799824"/>
          <c:w val="0.94553474586910091"/>
          <c:h val="0.7815921437476339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F46C7D1-4367-4B1B-AA74-16AC06F76808}" type="CELLRANGE">
                      <a:rPr lang="en-US" b="0" i="1"/>
                      <a:pPr>
                        <a:defRPr sz="1600" b="1" i="0" u="none" strike="noStrike" kern="120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[CELLRANGE]</a:t>
                    </a:fld>
                    <a:endParaRPr lang="en-US" b="0" i="1" baseline="0" dirty="0"/>
                  </a:p>
                  <a:p>
                    <a:pPr>
                      <a:defRPr sz="1600" b="1" i="0" u="none" strike="noStrike" kern="120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E5F8E27-E927-4B5A-A37F-CBA339471231}" type="VALUE">
                      <a:rPr lang="en-US"/>
                      <a:pPr>
                        <a:defRPr sz="1600" b="1" i="0" u="none" strike="noStrike" kern="120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ZA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140C-40B6-AF60-3DFE9E5F59C6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18DD791-6879-4A8B-B87E-86197C10211E}" type="CELLRANGE">
                      <a:rPr lang="en-US" b="0" i="1"/>
                      <a:pPr>
                        <a:defRPr sz="1600" b="1" i="0" u="none" strike="noStrike" kern="120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[CELLRANGE]</a:t>
                    </a:fld>
                    <a:endParaRPr lang="en-US" b="0" i="1" baseline="0" dirty="0"/>
                  </a:p>
                  <a:p>
                    <a:pPr>
                      <a:defRPr sz="1600" b="1" i="0" u="none" strike="noStrike" kern="120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4E3B7E5-699E-446F-A64D-ADA40921565B}" type="VALUE">
                      <a:rPr lang="en-US"/>
                      <a:pPr>
                        <a:defRPr sz="1600" b="1" i="0" u="none" strike="noStrike" kern="120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ZA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140C-40B6-AF60-3DFE9E5F59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'Comparitive Data for SET Presen'!$B$8:$B$9</c:f>
              <c:strCache>
                <c:ptCount val="2"/>
                <c:pt idx="0">
                  <c:v>Class of 2014/2015</c:v>
                </c:pt>
                <c:pt idx="1">
                  <c:v>Class of 2017/2018</c:v>
                </c:pt>
              </c:strCache>
            </c:strRef>
          </c:cat>
          <c:val>
            <c:numRef>
              <c:f>'Comparitive Data for SET Presen'!$C$8:$C$9</c:f>
              <c:numCache>
                <c:formatCode>0%</c:formatCode>
                <c:ptCount val="2"/>
                <c:pt idx="0">
                  <c:v>0.19</c:v>
                </c:pt>
                <c:pt idx="1">
                  <c:v>0.39</c:v>
                </c:pt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datalabelsRange>
                <c15:f>'Comparitive Data for SET Presen'!$D$8:$D$9</c15:f>
                <c15:dlblRangeCache>
                  <c:ptCount val="2"/>
                  <c:pt idx="0">
                    <c:v>(2 882/ 15 143)</c:v>
                  </c:pt>
                  <c:pt idx="1">
                    <c:v>(6 096/ 15 517)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2-140C-40B6-AF60-3DFE9E5F59C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3770112"/>
        <c:axId val="72620800"/>
      </c:barChart>
      <c:catAx>
        <c:axId val="63770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620800"/>
        <c:crosses val="autoZero"/>
        <c:auto val="1"/>
        <c:lblAlgn val="ctr"/>
        <c:lblOffset val="100"/>
        <c:noMultiLvlLbl val="0"/>
      </c:catAx>
      <c:valAx>
        <c:axId val="7262080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63770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31443303150797"/>
          <c:y val="1.465529707676371E-3"/>
          <c:w val="0.51685566968492014"/>
          <c:h val="0.9985344702923236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'Opening overall GES Stats'!$F$119</c:f>
              <c:strCache>
                <c:ptCount val="1"/>
                <c:pt idx="0">
                  <c:v>Count of PRIMARY_KEY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'Opening overall GES Stats'!$E$120:$E$124</c:f>
              <c:strCache>
                <c:ptCount val="5"/>
                <c:pt idx="0">
                  <c:v>0 - 3 Months </c:v>
                </c:pt>
                <c:pt idx="1">
                  <c:v>4 - 6 Months </c:v>
                </c:pt>
                <c:pt idx="2">
                  <c:v>During studies or prior to degree completion</c:v>
                </c:pt>
                <c:pt idx="3">
                  <c:v>More than 6 months</c:v>
                </c:pt>
                <c:pt idx="4">
                  <c:v>Not specified</c:v>
                </c:pt>
              </c:strCache>
            </c:strRef>
          </c:cat>
          <c:val>
            <c:numRef>
              <c:f>'Opening overall GES Stats'!$F$120:$F$124</c:f>
              <c:numCache>
                <c:formatCode>0%</c:formatCode>
                <c:ptCount val="5"/>
                <c:pt idx="0">
                  <c:v>0.25659777424483304</c:v>
                </c:pt>
                <c:pt idx="1">
                  <c:v>3.7201907790143082E-2</c:v>
                </c:pt>
                <c:pt idx="2">
                  <c:v>0.67</c:v>
                </c:pt>
                <c:pt idx="3">
                  <c:v>2.1303656597774244E-2</c:v>
                </c:pt>
                <c:pt idx="4">
                  <c:v>1.5580286168521463E-2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711-4D52-8C06-06045DEE189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"/>
        <c:axId val="73212416"/>
        <c:axId val="190005824"/>
      </c:barChart>
      <c:catAx>
        <c:axId val="732124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0005824"/>
        <c:crosses val="autoZero"/>
        <c:auto val="1"/>
        <c:lblAlgn val="ctr"/>
        <c:lblOffset val="100"/>
        <c:noMultiLvlLbl val="0"/>
      </c:catAx>
      <c:valAx>
        <c:axId val="19000582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73212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accent1"/>
          </a:solidFill>
          <a:latin typeface="+mn-lt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14471471740865"/>
          <c:y val="2.4528099642024938E-2"/>
          <c:w val="0.87485528528259138"/>
          <c:h val="0.6719670063406848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'Comparitive Data for SET Presen'!$B$54:$B$57</c:f>
              <c:strCache>
                <c:ptCount val="4"/>
                <c:pt idx="0">
                  <c:v>Directly related</c:v>
                </c:pt>
                <c:pt idx="1">
                  <c:v>Not related</c:v>
                </c:pt>
                <c:pt idx="2">
                  <c:v>Somewhat related</c:v>
                </c:pt>
                <c:pt idx="3">
                  <c:v>Unknown</c:v>
                </c:pt>
              </c:strCache>
            </c:strRef>
          </c:cat>
          <c:val>
            <c:numRef>
              <c:f>'Comparitive Data for SET Presen'!$C$54:$C$57</c:f>
              <c:numCache>
                <c:formatCode>0%</c:formatCode>
                <c:ptCount val="4"/>
                <c:pt idx="0">
                  <c:v>0.5977742448330684</c:v>
                </c:pt>
                <c:pt idx="1">
                  <c:v>6.8680445151033387E-2</c:v>
                </c:pt>
                <c:pt idx="2">
                  <c:v>0.16534181240063592</c:v>
                </c:pt>
                <c:pt idx="3">
                  <c:v>0.16820349761526232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275-42A8-87E4-E92DA6F5123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0"/>
        <c:axId val="73214464"/>
        <c:axId val="190007552"/>
      </c:barChart>
      <c:catAx>
        <c:axId val="7321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007552"/>
        <c:crosses val="autoZero"/>
        <c:auto val="1"/>
        <c:lblAlgn val="ctr"/>
        <c:lblOffset val="100"/>
        <c:noMultiLvlLbl val="0"/>
      </c:catAx>
      <c:valAx>
        <c:axId val="19000755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73214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accent1"/>
          </a:solidFill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73667052425364"/>
          <c:y val="3.1420149888310746E-2"/>
          <c:w val="0.49260089428956993"/>
          <c:h val="0.950854521983178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'Opening overall GES Stats'!$I$121:$I$126</c:f>
              <c:strCache>
                <c:ptCount val="6"/>
                <c:pt idx="0">
                  <c:v>Self Employed</c:v>
                </c:pt>
                <c:pt idx="1">
                  <c:v>NGO/Civil organisations</c:v>
                </c:pt>
                <c:pt idx="2">
                  <c:v>Government, Education</c:v>
                </c:pt>
                <c:pt idx="3">
                  <c:v>Unknown</c:v>
                </c:pt>
                <c:pt idx="4">
                  <c:v>Government</c:v>
                </c:pt>
                <c:pt idx="5">
                  <c:v>Private Sector</c:v>
                </c:pt>
              </c:strCache>
            </c:strRef>
          </c:cat>
          <c:val>
            <c:numRef>
              <c:f>'Opening overall GES Stats'!$J$121:$J$126</c:f>
              <c:numCache>
                <c:formatCode>0%</c:formatCode>
                <c:ptCount val="6"/>
                <c:pt idx="0">
                  <c:v>7.6311605723370429E-3</c:v>
                </c:pt>
                <c:pt idx="1">
                  <c:v>2.5437201907790145E-2</c:v>
                </c:pt>
                <c:pt idx="2">
                  <c:v>0.12686804451510333</c:v>
                </c:pt>
                <c:pt idx="3">
                  <c:v>0.14340222575516692</c:v>
                </c:pt>
                <c:pt idx="4">
                  <c:v>0.18187599364069953</c:v>
                </c:pt>
                <c:pt idx="5">
                  <c:v>0.50620031796502385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52F-479C-AC0B-CCBE2EA4DE0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"/>
        <c:axId val="73215488"/>
        <c:axId val="190009280"/>
      </c:barChart>
      <c:catAx>
        <c:axId val="73215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0009280"/>
        <c:crosses val="autoZero"/>
        <c:auto val="1"/>
        <c:lblAlgn val="ctr"/>
        <c:lblOffset val="100"/>
        <c:noMultiLvlLbl val="0"/>
      </c:catAx>
      <c:valAx>
        <c:axId val="19000928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73215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accent1"/>
          </a:solidFill>
          <a:latin typeface="+mn-lt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747977261683594E-2"/>
          <c:y val="0.10216899854726817"/>
          <c:w val="0.89496964756013664"/>
          <c:h val="0.5028175811626516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'Opening overall GES Stats'!$B$210:$B$215</c:f>
              <c:strCache>
                <c:ptCount val="6"/>
                <c:pt idx="0">
                  <c:v>Bachelors</c:v>
                </c:pt>
                <c:pt idx="1">
                  <c:v>Honours</c:v>
                </c:pt>
                <c:pt idx="2">
                  <c:v>HD/PGD</c:v>
                </c:pt>
                <c:pt idx="3">
                  <c:v>PGCE</c:v>
                </c:pt>
                <c:pt idx="4">
                  <c:v>Masters</c:v>
                </c:pt>
                <c:pt idx="5">
                  <c:v>Unknown </c:v>
                </c:pt>
              </c:strCache>
            </c:strRef>
          </c:cat>
          <c:val>
            <c:numRef>
              <c:f>'Opening overall GES Stats'!$C$210:$C$215</c:f>
              <c:numCache>
                <c:formatCode>0%</c:formatCode>
                <c:ptCount val="6"/>
                <c:pt idx="0">
                  <c:v>0.75844304522037775</c:v>
                </c:pt>
                <c:pt idx="1">
                  <c:v>0.16199198626216371</c:v>
                </c:pt>
                <c:pt idx="2">
                  <c:v>1.0875787063537493E-2</c:v>
                </c:pt>
                <c:pt idx="3">
                  <c:v>5.7240984544934172E-3</c:v>
                </c:pt>
                <c:pt idx="4">
                  <c:v>3.6061820263308529E-2</c:v>
                </c:pt>
                <c:pt idx="5">
                  <c:v>2.2896393817973669E-2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989-4B96-95D2-7866D809442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"/>
        <c:axId val="74033664"/>
        <c:axId val="73732608"/>
      </c:barChart>
      <c:catAx>
        <c:axId val="7403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3732608"/>
        <c:crosses val="autoZero"/>
        <c:auto val="1"/>
        <c:lblAlgn val="ctr"/>
        <c:lblOffset val="100"/>
        <c:noMultiLvlLbl val="0"/>
      </c:catAx>
      <c:valAx>
        <c:axId val="7373260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74033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accent1"/>
          </a:solidFill>
          <a:latin typeface="+mn-lt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379177307196067E-2"/>
          <c:y val="7.2825912981574342E-2"/>
          <c:w val="0.45330176228983066"/>
          <c:h val="0.88106096258728483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9EA-419F-B7B5-F9EE2B5D431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9EA-419F-B7B5-F9EE2B5D431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9EA-419F-B7B5-F9EE2B5D4319}"/>
              </c:ext>
            </c:extLst>
          </c:dPt>
          <c:dLbls>
            <c:dLbl>
              <c:idx val="2"/>
              <c:layout>
                <c:manualLayout>
                  <c:x val="1.453434051723101E-2"/>
                  <c:y val="-7.49323195204009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9EA-419F-B7B5-F9EE2B5D43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Sheet1!$B$69:$B$71</c:f>
              <c:strCache>
                <c:ptCount val="3"/>
                <c:pt idx="0">
                  <c:v>UG</c:v>
                </c:pt>
                <c:pt idx="1">
                  <c:v>PG</c:v>
                </c:pt>
                <c:pt idx="2">
                  <c:v>Unknown</c:v>
                </c:pt>
              </c:strCache>
            </c:strRef>
          </c:cat>
          <c:val>
            <c:numRef>
              <c:f>Sheet1!$C$69:$C$71</c:f>
              <c:numCache>
                <c:formatCode>0%</c:formatCode>
                <c:ptCount val="3"/>
                <c:pt idx="0">
                  <c:v>0.75844304522037775</c:v>
                </c:pt>
                <c:pt idx="1">
                  <c:v>0.21866056096164854</c:v>
                </c:pt>
                <c:pt idx="2">
                  <c:v>2.2896393817973669E-2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29EA-419F-B7B5-F9EE2B5D43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194529031388821"/>
          <c:y val="0.32430238207066997"/>
          <c:w val="0.29869050432038019"/>
          <c:h val="0.361484444614322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accent1"/>
          </a:solidFill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642111764897124E-2"/>
          <c:y val="5.2322623828647934E-3"/>
          <c:w val="0.93135788823510279"/>
          <c:h val="0.736832663989290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Minimum Time for Degree Completion Achieved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.18002855347138694"/>
                  <c:y val="-8.5006693440428764E-3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2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6727AD7-4F4B-49C5-B0BC-F4EEBC0122E1}" type="VALUE">
                      <a:rPr lang="en-US">
                        <a:solidFill>
                          <a:schemeClr val="bg1"/>
                        </a:solidFill>
                      </a:rPr>
                      <a:pPr>
                        <a:defRPr sz="1200" b="1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dirty="0">
                        <a:solidFill>
                          <a:schemeClr val="bg1"/>
                        </a:solidFill>
                      </a:rPr>
                      <a:t> 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F26-4FD6-A8C6-7BE0F04D17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F26-4FD6-A8C6-7BE0F04D17A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0.00%</c:formatCode>
                <c:ptCount val="1"/>
                <c:pt idx="0">
                  <c:v>0.28000000000000003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F26-4FD6-A8C6-7BE0F04D17A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4350592"/>
        <c:axId val="73735488"/>
      </c:barChart>
      <c:catAx>
        <c:axId val="743505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3735488"/>
        <c:crosses val="autoZero"/>
        <c:auto val="1"/>
        <c:lblAlgn val="ctr"/>
        <c:lblOffset val="100"/>
        <c:noMultiLvlLbl val="0"/>
      </c:catAx>
      <c:valAx>
        <c:axId val="7373548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74350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ayout>
        <c:manualLayout>
          <c:xMode val="edge"/>
          <c:yMode val="edge"/>
          <c:x val="2.0643022008387243E-2"/>
          <c:y val="0.65208567603748324"/>
          <c:w val="0.88547592731055547"/>
          <c:h val="0.288409638554216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accent1"/>
          </a:solidFill>
          <a:latin typeface="+mn-lt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'Opening overall GES Stats'!$B$178:$B$183</c:f>
              <c:strCache>
                <c:ptCount val="6"/>
                <c:pt idx="0">
                  <c:v>Wits</c:v>
                </c:pt>
                <c:pt idx="1">
                  <c:v>Other </c:v>
                </c:pt>
                <c:pt idx="2">
                  <c:v>UNISA</c:v>
                </c:pt>
                <c:pt idx="3">
                  <c:v>UJ</c:v>
                </c:pt>
                <c:pt idx="4">
                  <c:v>UCT</c:v>
                </c:pt>
                <c:pt idx="5">
                  <c:v>UP</c:v>
                </c:pt>
              </c:strCache>
            </c:strRef>
          </c:cat>
          <c:val>
            <c:numRef>
              <c:f>'Opening overall GES Stats'!$C$178:$C$183</c:f>
              <c:numCache>
                <c:formatCode>0%</c:formatCode>
                <c:ptCount val="6"/>
                <c:pt idx="0">
                  <c:v>0.89476744186046508</c:v>
                </c:pt>
                <c:pt idx="1">
                  <c:v>0.06</c:v>
                </c:pt>
                <c:pt idx="2">
                  <c:v>1.5116279069767442E-2</c:v>
                </c:pt>
                <c:pt idx="3">
                  <c:v>1.1046511627906977E-2</c:v>
                </c:pt>
                <c:pt idx="4">
                  <c:v>1.0465116279069767E-2</c:v>
                </c:pt>
                <c:pt idx="5">
                  <c:v>7.5581395348837208E-3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CBA-4CA3-A67B-882708C1413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-27"/>
        <c:axId val="74354176"/>
        <c:axId val="195159168"/>
      </c:barChart>
      <c:catAx>
        <c:axId val="7435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159168"/>
        <c:crosses val="autoZero"/>
        <c:auto val="1"/>
        <c:lblAlgn val="ctr"/>
        <c:lblOffset val="100"/>
        <c:noMultiLvlLbl val="0"/>
      </c:catAx>
      <c:valAx>
        <c:axId val="19515916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74354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accent1"/>
          </a:solidFill>
          <a:latin typeface="+mn-lt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976761603108077"/>
          <c:y val="0.15126989634770233"/>
          <c:w val="0.72638150763269094"/>
          <c:h val="0.77365487788602694"/>
        </c:manualLayout>
      </c:layout>
      <c:scatterChart>
        <c:scatterStyle val="lineMarker"/>
        <c:varyColors val="0"/>
        <c:ser>
          <c:idx val="0"/>
          <c:order val="0"/>
          <c:tx>
            <c:strRef>
              <c:f>'Comparitive Data for SET Presen'!$J$14</c:f>
              <c:strCache>
                <c:ptCount val="1"/>
                <c:pt idx="0">
                  <c:v>2017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'Comparitive Data for SET Presen'!$J$15:$J$20</c:f>
              <c:numCache>
                <c:formatCode>0%</c:formatCode>
                <c:ptCount val="6"/>
                <c:pt idx="0">
                  <c:v>0.19</c:v>
                </c:pt>
                <c:pt idx="1">
                  <c:v>0.1</c:v>
                </c:pt>
                <c:pt idx="2">
                  <c:v>0.23</c:v>
                </c:pt>
                <c:pt idx="3">
                  <c:v>0.41</c:v>
                </c:pt>
                <c:pt idx="4">
                  <c:v>0.06</c:v>
                </c:pt>
                <c:pt idx="5">
                  <c:v>0.22</c:v>
                </c:pt>
              </c:numCache>
            </c:numRef>
          </c:xVal>
          <c:yVal>
            <c:numRef>
              <c:f>'Comparitive Data for SET Presen'!$L$15:$L$20</c:f>
              <c:numCache>
                <c:formatCode>General</c:formatCode>
                <c:ptCount val="6"/>
                <c:pt idx="0">
                  <c:v>6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E39-470D-BA8F-0EC36D597A34}"/>
            </c:ext>
          </c:extLst>
        </c:ser>
        <c:ser>
          <c:idx val="1"/>
          <c:order val="1"/>
          <c:tx>
            <c:strRef>
              <c:f>'Comparitive Data for SET Presen'!$K$14</c:f>
              <c:strCache>
                <c:ptCount val="1"/>
                <c:pt idx="0">
                  <c:v>2018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3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xVal>
            <c:numRef>
              <c:f>'Comparitive Data for SET Presen'!$K$15:$K$20</c:f>
              <c:numCache>
                <c:formatCode>0%</c:formatCode>
                <c:ptCount val="6"/>
                <c:pt idx="0">
                  <c:v>0.66</c:v>
                </c:pt>
                <c:pt idx="1">
                  <c:v>0.65</c:v>
                </c:pt>
                <c:pt idx="2">
                  <c:v>0.51</c:v>
                </c:pt>
                <c:pt idx="3">
                  <c:v>0.57999999999999996</c:v>
                </c:pt>
                <c:pt idx="4">
                  <c:v>0.69</c:v>
                </c:pt>
                <c:pt idx="5">
                  <c:v>0.65</c:v>
                </c:pt>
              </c:numCache>
            </c:numRef>
          </c:xVal>
          <c:yVal>
            <c:numRef>
              <c:f>'Comparitive Data for SET Presen'!$L$15:$L$20</c:f>
              <c:numCache>
                <c:formatCode>General</c:formatCode>
                <c:ptCount val="6"/>
                <c:pt idx="0">
                  <c:v>6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E39-470D-BA8F-0EC36D597A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5107584"/>
        <c:axId val="165912576"/>
      </c:scatterChart>
      <c:valAx>
        <c:axId val="195107584"/>
        <c:scaling>
          <c:orientation val="minMax"/>
          <c:max val="1"/>
        </c:scaling>
        <c:delete val="0"/>
        <c:axPos val="b"/>
        <c:numFmt formatCode="0%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912576"/>
        <c:crosses val="autoZero"/>
        <c:crossBetween val="midCat"/>
      </c:valAx>
      <c:valAx>
        <c:axId val="165912576"/>
        <c:scaling>
          <c:orientation val="minMax"/>
          <c:max val="6"/>
        </c:scaling>
        <c:delete val="1"/>
        <c:axPos val="l"/>
        <c:majorGridlines>
          <c:spPr>
            <a:ln w="9525" cap="flat" cmpd="sng" algn="ctr">
              <a:solidFill>
                <a:schemeClr val="accent3"/>
              </a:solidFill>
              <a:prstDash val="dash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95107584"/>
        <c:crosses val="autoZero"/>
        <c:crossBetween val="midCat"/>
        <c:minorUnit val="0.1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4019857230844637E-2"/>
          <c:y val="0"/>
          <c:w val="0.90913207716620137"/>
          <c:h val="6.46934710871830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02367636824169E-2"/>
          <c:y val="0.11796915893522275"/>
          <c:w val="0.44136407444090703"/>
          <c:h val="0.81575583556489495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F02-47CC-AA43-7B12B2307D3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F02-47CC-AA43-7B12B2307D3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F02-47CC-AA43-7B12B2307D3F}"/>
              </c:ext>
            </c:extLst>
          </c:dPt>
          <c:dLbls>
            <c:dLbl>
              <c:idx val="2"/>
              <c:layout>
                <c:manualLayout>
                  <c:x val="2.2250674059398803E-2"/>
                  <c:y val="-2.8818870384741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F02-47CC-AA43-7B12B2307D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'Opening overall GES Stats'!$B$14:$B$16</c:f>
              <c:strCache>
                <c:ptCount val="3"/>
                <c:pt idx="0">
                  <c:v>Female </c:v>
                </c:pt>
                <c:pt idx="1">
                  <c:v>Male </c:v>
                </c:pt>
                <c:pt idx="2">
                  <c:v>Unknown </c:v>
                </c:pt>
              </c:strCache>
            </c:strRef>
          </c:cat>
          <c:val>
            <c:numRef>
              <c:f>'Opening overall GES Stats'!$C$14:$C$16</c:f>
              <c:numCache>
                <c:formatCode>0%</c:formatCode>
                <c:ptCount val="3"/>
                <c:pt idx="0">
                  <c:v>0.5813648293963255</c:v>
                </c:pt>
                <c:pt idx="1">
                  <c:v>0.37516404199475067</c:v>
                </c:pt>
                <c:pt idx="2">
                  <c:v>4.281496062992126E-2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F02-47CC-AA43-7B12B2307D3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4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405882613994597"/>
          <c:y val="0.33894969314449142"/>
          <c:w val="0.37088085807082338"/>
          <c:h val="0.453890123728389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9.936016471973208E-2"/>
          <c:w val="0.99999999999999989"/>
          <c:h val="0.7108232627043177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'Opening overall GES Stats'!$B$37:$B$41</c:f>
              <c:strCache>
                <c:ptCount val="5"/>
                <c:pt idx="0">
                  <c:v>African</c:v>
                </c:pt>
                <c:pt idx="1">
                  <c:v>White </c:v>
                </c:pt>
                <c:pt idx="2">
                  <c:v>Indian</c:v>
                </c:pt>
                <c:pt idx="3">
                  <c:v>Coloured</c:v>
                </c:pt>
                <c:pt idx="4">
                  <c:v>Other</c:v>
                </c:pt>
              </c:strCache>
            </c:strRef>
          </c:cat>
          <c:val>
            <c:numRef>
              <c:f>'Opening overall GES Stats'!$C$37:$C$41</c:f>
              <c:numCache>
                <c:formatCode>0%</c:formatCode>
                <c:ptCount val="5"/>
                <c:pt idx="0">
                  <c:v>0.53428477690288712</c:v>
                </c:pt>
                <c:pt idx="1">
                  <c:v>0.22965879265091863</c:v>
                </c:pt>
                <c:pt idx="2">
                  <c:v>0.14140419947506561</c:v>
                </c:pt>
                <c:pt idx="3">
                  <c:v>4.4127296587926509E-2</c:v>
                </c:pt>
                <c:pt idx="4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6BD-435B-9A5F-132BE2DC518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27"/>
        <c:axId val="63887872"/>
        <c:axId val="165916032"/>
      </c:barChart>
      <c:catAx>
        <c:axId val="63887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916032"/>
        <c:crosses val="autoZero"/>
        <c:auto val="1"/>
        <c:lblAlgn val="ctr"/>
        <c:lblOffset val="100"/>
        <c:noMultiLvlLbl val="0"/>
      </c:catAx>
      <c:valAx>
        <c:axId val="16591603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63887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2"/>
          </a:solidFill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818957617768237E-2"/>
          <c:y val="0.16384165130579001"/>
          <c:w val="0.44877203317105202"/>
          <c:h val="0.72565453293905335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8D1-407F-B64B-ECF5A8804CC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8D1-407F-B64B-ECF5A8804CC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8D1-407F-B64B-ECF5A8804CCC}"/>
              </c:ext>
            </c:extLst>
          </c:dPt>
          <c:dLbls>
            <c:dLbl>
              <c:idx val="0"/>
              <c:layout>
                <c:manualLayout>
                  <c:x val="1.6493060966664735E-2"/>
                  <c:y val="5.33378355506333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8D1-407F-B64B-ECF5A8804CCC}"/>
                </c:ext>
              </c:extLst>
            </c:dLbl>
            <c:dLbl>
              <c:idx val="2"/>
              <c:layout>
                <c:manualLayout>
                  <c:x val="1.3194448773331837E-2"/>
                  <c:y val="-6.40054026607600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8D1-407F-B64B-ECF5A8804C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'Opening overall GES Stats'!$B$47:$B$49</c:f>
              <c:strCache>
                <c:ptCount val="3"/>
                <c:pt idx="0">
                  <c:v>International</c:v>
                </c:pt>
                <c:pt idx="1">
                  <c:v>South African</c:v>
                </c:pt>
                <c:pt idx="2">
                  <c:v>Unknown</c:v>
                </c:pt>
              </c:strCache>
            </c:strRef>
          </c:cat>
          <c:val>
            <c:numRef>
              <c:f>'Opening overall GES Stats'!$C$47:$C$49</c:f>
              <c:numCache>
                <c:formatCode>0%</c:formatCode>
                <c:ptCount val="3"/>
                <c:pt idx="0">
                  <c:v>6.2664041994750661E-2</c:v>
                </c:pt>
                <c:pt idx="1">
                  <c:v>0.89353674540682415</c:v>
                </c:pt>
                <c:pt idx="2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8D1-407F-B64B-ECF5A8804C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4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896098391108397"/>
          <c:y val="0.28794493519452979"/>
          <c:w val="0.40784456731558416"/>
          <c:h val="0.397440791852666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2"/>
          </a:solidFill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Sheet2!$A$13:$A$17</c:f>
              <c:strCache>
                <c:ptCount val="5"/>
                <c:pt idx="0">
                  <c:v>Q1- Q3</c:v>
                </c:pt>
                <c:pt idx="1">
                  <c:v>Q4- Q5</c:v>
                </c:pt>
                <c:pt idx="2">
                  <c:v>Private </c:v>
                </c:pt>
                <c:pt idx="3">
                  <c:v>International </c:v>
                </c:pt>
                <c:pt idx="4">
                  <c:v>Unknown </c:v>
                </c:pt>
              </c:strCache>
            </c:strRef>
          </c:cat>
          <c:val>
            <c:numRef>
              <c:f>Sheet2!$B$13:$B$17</c:f>
              <c:numCache>
                <c:formatCode>0%</c:formatCode>
                <c:ptCount val="5"/>
                <c:pt idx="0">
                  <c:v>0.14000000000000001</c:v>
                </c:pt>
                <c:pt idx="1">
                  <c:v>0.4</c:v>
                </c:pt>
                <c:pt idx="2">
                  <c:v>0.192749343832021</c:v>
                </c:pt>
                <c:pt idx="3">
                  <c:v>3.133202099737533E-2</c:v>
                </c:pt>
                <c:pt idx="4">
                  <c:v>0.23671259842519685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17E-43E9-8DC4-0967507F4AB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63915008"/>
        <c:axId val="165918912"/>
      </c:barChart>
      <c:catAx>
        <c:axId val="6391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918912"/>
        <c:crosses val="autoZero"/>
        <c:auto val="1"/>
        <c:lblAlgn val="ctr"/>
        <c:lblOffset val="100"/>
        <c:noMultiLvlLbl val="0"/>
      </c:catAx>
      <c:valAx>
        <c:axId val="16591891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6391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accent1"/>
          </a:solidFill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795064362304395E-2"/>
          <c:y val="0.22574347374759382"/>
          <c:w val="0.59482383544871387"/>
          <c:h val="0.58359217708478239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8D1-4977-B6AA-1F14D6EB416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8D1-4977-B6AA-1F14D6EB416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8D1-4977-B6AA-1F14D6EB416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'Opening overall GES Stats'!$B$76:$B$78</c:f>
              <c:strCache>
                <c:ptCount val="3"/>
                <c:pt idx="0">
                  <c:v>PG</c:v>
                </c:pt>
                <c:pt idx="1">
                  <c:v>UG</c:v>
                </c:pt>
                <c:pt idx="2">
                  <c:v>Unknown</c:v>
                </c:pt>
              </c:strCache>
            </c:strRef>
          </c:cat>
          <c:val>
            <c:numRef>
              <c:f>'Opening overall GES Stats'!$C$76:$C$78</c:f>
              <c:numCache>
                <c:formatCode>0%</c:formatCode>
                <c:ptCount val="3"/>
                <c:pt idx="0">
                  <c:v>0.41420603674540685</c:v>
                </c:pt>
                <c:pt idx="1">
                  <c:v>0.54297900262467191</c:v>
                </c:pt>
                <c:pt idx="2">
                  <c:v>4.281496062992126E-2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8D1-4977-B6AA-1F14D6EB416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accent1"/>
          </a:solidFill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'Opening overall GES Stats'!$F$73:$F$79</c:f>
              <c:strCache>
                <c:ptCount val="7"/>
                <c:pt idx="0">
                  <c:v>Bachelors</c:v>
                </c:pt>
                <c:pt idx="1">
                  <c:v>Honours</c:v>
                </c:pt>
                <c:pt idx="2">
                  <c:v>HD/PGD</c:v>
                </c:pt>
                <c:pt idx="3">
                  <c:v>PGCE</c:v>
                </c:pt>
                <c:pt idx="4">
                  <c:v>Masters</c:v>
                </c:pt>
                <c:pt idx="5">
                  <c:v>PhD</c:v>
                </c:pt>
                <c:pt idx="6">
                  <c:v>Unknown </c:v>
                </c:pt>
              </c:strCache>
            </c:strRef>
          </c:cat>
          <c:val>
            <c:numRef>
              <c:f>'Opening overall GES Stats'!$G$73:$G$79</c:f>
              <c:numCache>
                <c:formatCode>0%</c:formatCode>
                <c:ptCount val="7"/>
                <c:pt idx="0">
                  <c:v>0.54297900262467191</c:v>
                </c:pt>
                <c:pt idx="1">
                  <c:v>0.14599737532808399</c:v>
                </c:pt>
                <c:pt idx="2">
                  <c:v>8.2841207349081361E-2</c:v>
                </c:pt>
                <c:pt idx="3">
                  <c:v>1.2795275590551181E-2</c:v>
                </c:pt>
                <c:pt idx="4">
                  <c:v>0.14895013123359579</c:v>
                </c:pt>
                <c:pt idx="5">
                  <c:v>2.3622047244094488E-2</c:v>
                </c:pt>
                <c:pt idx="6">
                  <c:v>4.281496062992126E-2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9FB-4AC2-8B5D-D1BDC224D47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63916544"/>
        <c:axId val="63990016"/>
      </c:barChart>
      <c:catAx>
        <c:axId val="63916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990016"/>
        <c:crosses val="autoZero"/>
        <c:auto val="1"/>
        <c:lblAlgn val="ctr"/>
        <c:lblOffset val="100"/>
        <c:noMultiLvlLbl val="0"/>
      </c:catAx>
      <c:valAx>
        <c:axId val="6399001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63916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accent1"/>
          </a:solidFill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939767425233084E-2"/>
          <c:y val="0.1009401830063596"/>
          <c:w val="0.3909286022791455"/>
          <c:h val="0.73531808523934505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508-4BE5-B70F-4B9F134BA3D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508-4BE5-B70F-4B9F134BA3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508-4BE5-B70F-4B9F134BA3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'Opening overall GES Stats'!$B$112:$B$114</c:f>
              <c:strCache>
                <c:ptCount val="3"/>
                <c:pt idx="0">
                  <c:v>Employed</c:v>
                </c:pt>
                <c:pt idx="1">
                  <c:v>Furthering Studies</c:v>
                </c:pt>
                <c:pt idx="2">
                  <c:v>Not Employed</c:v>
                </c:pt>
              </c:strCache>
            </c:strRef>
          </c:cat>
          <c:val>
            <c:numRef>
              <c:f>'Opening overall GES Stats'!$C$112:$C$114</c:f>
              <c:numCache>
                <c:formatCode>0%</c:formatCode>
                <c:ptCount val="3"/>
                <c:pt idx="0">
                  <c:v>0.51591207349081369</c:v>
                </c:pt>
                <c:pt idx="1">
                  <c:v>0.28658136482939633</c:v>
                </c:pt>
                <c:pt idx="2">
                  <c:v>0.19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508-4BE5-B70F-4B9F134BA3D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520500024131977"/>
          <c:y val="0.34532006839972307"/>
          <c:w val="0.3431562859101589"/>
          <c:h val="0.325013873265841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7CC2-C5A9-44E4-B9DD-306306B0714E}" type="datetimeFigureOut">
              <a:rPr lang="en-ZA" smtClean="0"/>
              <a:t>2018/09/18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8119B-405A-44E2-A89B-19F34AEEA55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10527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Probably</a:t>
            </a:r>
            <a:r>
              <a:rPr lang="en-ZA" baseline="0" dirty="0" smtClean="0"/>
              <a:t> because of MBA students 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8119B-405A-44E2-A89B-19F34AEEA55C}" type="slidenum">
              <a:rPr lang="en-ZA" smtClean="0"/>
              <a:t>14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90650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HS- possible reasons would be-</a:t>
            </a:r>
            <a:r>
              <a:rPr lang="en-ZA" baseline="0" dirty="0" smtClean="0"/>
              <a:t> medicine students awaiting placement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8119B-405A-44E2-A89B-19F34AEEA55C}" type="slidenum">
              <a:rPr lang="en-ZA" smtClean="0"/>
              <a:t>15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39595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EC2243-3128-4D79-8995-4AA6C92DA396}" type="datetimeFigureOut">
              <a:rPr lang="en-ZA" smtClean="0"/>
              <a:t>2018/09/18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9D79DE5-D6C8-4E61-BCE2-D6E44D59447C}" type="slidenum">
              <a:rPr lang="en-ZA" smtClean="0"/>
              <a:t>‹#›</a:t>
            </a:fld>
            <a:endParaRPr lang="en-ZA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2365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2243-3128-4D79-8995-4AA6C92DA396}" type="datetimeFigureOut">
              <a:rPr lang="en-ZA" smtClean="0"/>
              <a:t>2018/09/18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79DE5-D6C8-4E61-BCE2-D6E44D59447C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2430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2243-3128-4D79-8995-4AA6C92DA396}" type="datetimeFigureOut">
              <a:rPr lang="en-ZA" smtClean="0"/>
              <a:t>2018/09/18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79DE5-D6C8-4E61-BCE2-D6E44D59447C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19416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2243-3128-4D79-8995-4AA6C92DA396}" type="datetimeFigureOut">
              <a:rPr lang="en-ZA" smtClean="0"/>
              <a:t>2018/09/18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79DE5-D6C8-4E61-BCE2-D6E44D59447C}" type="slidenum">
              <a:rPr lang="en-ZA" smtClean="0"/>
              <a:t>‹#›</a:t>
            </a:fld>
            <a:endParaRPr lang="en-ZA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233" y="199697"/>
            <a:ext cx="869234" cy="434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67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2243-3128-4D79-8995-4AA6C92DA396}" type="datetimeFigureOut">
              <a:rPr lang="en-ZA" smtClean="0"/>
              <a:t>2018/09/18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79DE5-D6C8-4E61-BCE2-D6E44D59447C}" type="slidenum">
              <a:rPr lang="en-ZA" smtClean="0"/>
              <a:t>‹#›</a:t>
            </a:fld>
            <a:endParaRPr lang="en-ZA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210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2243-3128-4D79-8995-4AA6C92DA396}" type="datetimeFigureOut">
              <a:rPr lang="en-ZA" smtClean="0"/>
              <a:t>2018/09/18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79DE5-D6C8-4E61-BCE2-D6E44D59447C}" type="slidenum">
              <a:rPr lang="en-ZA" smtClean="0"/>
              <a:t>‹#›</a:t>
            </a:fld>
            <a:endParaRPr lang="en-ZA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8395" y="6039335"/>
            <a:ext cx="1127880" cy="56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43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2243-3128-4D79-8995-4AA6C92DA396}" type="datetimeFigureOut">
              <a:rPr lang="en-ZA" smtClean="0"/>
              <a:t>2018/09/18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79DE5-D6C8-4E61-BCE2-D6E44D59447C}" type="slidenum">
              <a:rPr lang="en-ZA" smtClean="0"/>
              <a:t>‹#›</a:t>
            </a:fld>
            <a:endParaRPr lang="en-ZA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8395" y="6039335"/>
            <a:ext cx="1127880" cy="56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57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2243-3128-4D79-8995-4AA6C92DA396}" type="datetimeFigureOut">
              <a:rPr lang="en-ZA" smtClean="0"/>
              <a:t>2018/09/18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79DE5-D6C8-4E61-BCE2-D6E44D59447C}" type="slidenum">
              <a:rPr lang="en-ZA" smtClean="0"/>
              <a:t>‹#›</a:t>
            </a:fld>
            <a:endParaRPr lang="en-ZA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8395" y="6039335"/>
            <a:ext cx="1127880" cy="56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846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2243-3128-4D79-8995-4AA6C92DA396}" type="datetimeFigureOut">
              <a:rPr lang="en-ZA" smtClean="0"/>
              <a:t>2018/09/18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79DE5-D6C8-4E61-BCE2-D6E44D59447C}" type="slidenum">
              <a:rPr lang="en-ZA" smtClean="0"/>
              <a:t>‹#›</a:t>
            </a:fld>
            <a:endParaRPr lang="en-ZA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8395" y="6039335"/>
            <a:ext cx="1127880" cy="56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318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2243-3128-4D79-8995-4AA6C92DA396}" type="datetimeFigureOut">
              <a:rPr lang="en-ZA" smtClean="0"/>
              <a:t>2018/09/18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79DE5-D6C8-4E61-BCE2-D6E44D59447C}" type="slidenum">
              <a:rPr lang="en-ZA" smtClean="0"/>
              <a:t>‹#›</a:t>
            </a:fld>
            <a:endParaRPr lang="en-Z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8395" y="6039335"/>
            <a:ext cx="1127880" cy="56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80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C2243-3128-4D79-8995-4AA6C92DA396}" type="datetimeFigureOut">
              <a:rPr lang="en-ZA" smtClean="0"/>
              <a:t>2018/09/18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79DE5-D6C8-4E61-BCE2-D6E44D59447C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47286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5BEC2243-3128-4D79-8995-4AA6C92DA396}" type="datetimeFigureOut">
              <a:rPr lang="en-ZA" smtClean="0"/>
              <a:t>2018/09/18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19D79DE5-D6C8-4E61-BCE2-D6E44D59447C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2112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13" Type="http://schemas.openxmlformats.org/officeDocument/2006/relationships/image" Target="../media/image23.png"/><Relationship Id="rId3" Type="http://schemas.openxmlformats.org/officeDocument/2006/relationships/image" Target="../media/image14.jpeg"/><Relationship Id="rId7" Type="http://schemas.openxmlformats.org/officeDocument/2006/relationships/image" Target="../media/image17.jpeg"/><Relationship Id="rId12" Type="http://schemas.openxmlformats.org/officeDocument/2006/relationships/image" Target="../media/image22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chart" Target="../charts/chart10.xml"/><Relationship Id="rId15" Type="http://schemas.openxmlformats.org/officeDocument/2006/relationships/chart" Target="../charts/chart12.xml"/><Relationship Id="rId10" Type="http://schemas.openxmlformats.org/officeDocument/2006/relationships/image" Target="../media/image20.png"/><Relationship Id="rId4" Type="http://schemas.openxmlformats.org/officeDocument/2006/relationships/image" Target="../media/image15.jpeg"/><Relationship Id="rId9" Type="http://schemas.openxmlformats.org/officeDocument/2006/relationships/image" Target="../media/image19.png"/><Relationship Id="rId14" Type="http://schemas.openxmlformats.org/officeDocument/2006/relationships/chart" Target="../charts/char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6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image" Target="../media/image8.png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853737"/>
            <a:ext cx="7475220" cy="1769177"/>
          </a:xfrm>
        </p:spPr>
        <p:txBody>
          <a:bodyPr>
            <a:normAutofit/>
          </a:bodyPr>
          <a:lstStyle/>
          <a:p>
            <a:r>
              <a:rPr lang="en-ZA" sz="4800" dirty="0" smtClean="0"/>
              <a:t>GRADUATE Exit survey </a:t>
            </a:r>
            <a:r>
              <a:rPr lang="en-ZA" sz="4000" dirty="0" smtClean="0"/>
              <a:t/>
            </a:r>
            <a:br>
              <a:rPr lang="en-ZA" sz="4000" dirty="0" smtClean="0"/>
            </a:br>
            <a:r>
              <a:rPr lang="en-ZA" sz="4000" dirty="0" smtClean="0"/>
              <a:t/>
            </a:r>
            <a:br>
              <a:rPr lang="en-ZA" sz="4000" dirty="0" smtClean="0"/>
            </a:br>
            <a:r>
              <a:rPr lang="en-ZA" sz="3600" dirty="0" smtClean="0"/>
              <a:t>Class of 2017/2018 </a:t>
            </a:r>
            <a:endParaRPr lang="en-ZA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3905" y="3968057"/>
            <a:ext cx="6733310" cy="1709536"/>
          </a:xfrm>
        </p:spPr>
        <p:txBody>
          <a:bodyPr>
            <a:normAutofit/>
          </a:bodyPr>
          <a:lstStyle/>
          <a:p>
            <a:r>
              <a:rPr lang="en-ZA" sz="2400" b="1" dirty="0" smtClean="0"/>
              <a:t>Prepared by the Analytics &amp; Institutional Research Unit</a:t>
            </a:r>
          </a:p>
          <a:p>
            <a:endParaRPr lang="en-ZA" sz="2400" b="1" dirty="0" smtClean="0"/>
          </a:p>
          <a:p>
            <a:r>
              <a:rPr lang="en-ZA" b="1" dirty="0" smtClean="0"/>
              <a:t>Ms Takalani Muloiwa &amp; Dr Mxolisi Masango </a:t>
            </a:r>
            <a:endParaRPr lang="en-ZA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6657" y="5926977"/>
            <a:ext cx="1177827" cy="69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16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Image result for Deloitte &amp; Touch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01" t="14695" r="7227" b="12647"/>
          <a:stretch/>
        </p:blipFill>
        <p:spPr bwMode="auto">
          <a:xfrm>
            <a:off x="6022780" y="4755237"/>
            <a:ext cx="1252951" cy="62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mage result for department of basic educ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876" y="4246919"/>
            <a:ext cx="1508748" cy="556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Image result for wits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060" y="4246919"/>
            <a:ext cx="950392" cy="56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>
                <a:solidFill>
                  <a:schemeClr val="accent2"/>
                </a:solidFill>
              </a:rPr>
              <a:t>Employment Patterns</a:t>
            </a:r>
            <a:endParaRPr lang="en-ZA" b="1" dirty="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8621" y="1708484"/>
            <a:ext cx="7700211" cy="257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b="1" dirty="0" smtClean="0"/>
              <a:t>1) Time to Employment</a:t>
            </a:r>
            <a:r>
              <a:rPr lang="en-ZA" dirty="0" smtClean="0"/>
              <a:t>				 </a:t>
            </a:r>
            <a:r>
              <a:rPr lang="en-ZA" b="1" dirty="0" smtClean="0"/>
              <a:t>2) Job Related to Field of Study</a:t>
            </a:r>
            <a:endParaRPr lang="en-ZA" b="1" dirty="0"/>
          </a:p>
        </p:txBody>
      </p:sp>
      <p:sp>
        <p:nvSpPr>
          <p:cNvPr id="11" name="Rectangle 10"/>
          <p:cNvSpPr/>
          <p:nvPr/>
        </p:nvSpPr>
        <p:spPr>
          <a:xfrm>
            <a:off x="998620" y="3950286"/>
            <a:ext cx="7700211" cy="257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b="1" dirty="0" smtClean="0"/>
              <a:t>3) Employment Sector </a:t>
            </a:r>
            <a:r>
              <a:rPr lang="en-ZA" dirty="0" smtClean="0"/>
              <a:t>		           </a:t>
            </a:r>
            <a:r>
              <a:rPr lang="en-ZA" b="1" dirty="0" smtClean="0"/>
              <a:t>4) Top 10 Employers</a:t>
            </a:r>
            <a:endParaRPr lang="en-ZA" b="1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492726"/>
              </p:ext>
            </p:extLst>
          </p:nvPr>
        </p:nvGraphicFramePr>
        <p:xfrm>
          <a:off x="548640" y="2003823"/>
          <a:ext cx="4314305" cy="1859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Rectangle 17"/>
          <p:cNvSpPr/>
          <p:nvPr/>
        </p:nvSpPr>
        <p:spPr>
          <a:xfrm>
            <a:off x="1553163" y="6041603"/>
            <a:ext cx="7280862" cy="56701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ZA" sz="1600" i="1" dirty="0" smtClean="0"/>
              <a:t>Majority of employed graduates (97</a:t>
            </a:r>
            <a:r>
              <a:rPr lang="en-ZA" sz="1600" i="1" dirty="0" smtClean="0">
                <a:solidFill>
                  <a:schemeClr val="bg1"/>
                </a:solidFill>
              </a:rPr>
              <a:t>%) found employment within 6 months of completion.  This is a 4% increase from the previous graduation class</a:t>
            </a:r>
            <a:r>
              <a:rPr lang="en-ZA" sz="1600" i="1" dirty="0" smtClean="0"/>
              <a:t>.  </a:t>
            </a:r>
            <a:endParaRPr lang="en-ZA" sz="1600" b="1" i="1" dirty="0"/>
          </a:p>
        </p:txBody>
      </p:sp>
      <p:pic>
        <p:nvPicPr>
          <p:cNvPr id="8194" name="Picture 2" descr="Image result for employed icon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6051245"/>
            <a:ext cx="621731" cy="557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3195" y="4368740"/>
            <a:ext cx="1252951" cy="413517"/>
          </a:xfrm>
          <a:prstGeom prst="rect">
            <a:avLst/>
          </a:prstGeom>
        </p:spPr>
      </p:pic>
      <p:pic>
        <p:nvPicPr>
          <p:cNvPr id="22" name="Picture 4" descr="Image result for kpm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59" t="14928" r="12634" b="23333"/>
          <a:stretch/>
        </p:blipFill>
        <p:spPr bwMode="auto">
          <a:xfrm>
            <a:off x="4763195" y="4815011"/>
            <a:ext cx="1076325" cy="487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288" y="4823324"/>
            <a:ext cx="1307923" cy="434885"/>
          </a:xfrm>
          <a:prstGeom prst="rect">
            <a:avLst/>
          </a:prstGeom>
        </p:spPr>
      </p:pic>
      <p:pic>
        <p:nvPicPr>
          <p:cNvPr id="25" name="Picture 14" descr="Image result for ABSA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11" t="17985" r="10413" b="13975"/>
          <a:stretch/>
        </p:blipFill>
        <p:spPr bwMode="auto">
          <a:xfrm>
            <a:off x="7229066" y="5481746"/>
            <a:ext cx="655636" cy="372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980" y="5500360"/>
            <a:ext cx="1251729" cy="379193"/>
          </a:xfrm>
          <a:prstGeom prst="rect">
            <a:avLst/>
          </a:prstGeom>
        </p:spPr>
      </p:pic>
      <p:pic>
        <p:nvPicPr>
          <p:cNvPr id="27" name="Picture 2" descr="Image result for first national bank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3" t="17124" r="4740" b="18577"/>
          <a:stretch/>
        </p:blipFill>
        <p:spPr bwMode="auto">
          <a:xfrm>
            <a:off x="6052151" y="5392406"/>
            <a:ext cx="1065162" cy="511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Image result for ernst and you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619" y="5394796"/>
            <a:ext cx="1104971" cy="45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9" name="Chart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5826267"/>
              </p:ext>
            </p:extLst>
          </p:nvPr>
        </p:nvGraphicFramePr>
        <p:xfrm>
          <a:off x="4693929" y="1998714"/>
          <a:ext cx="4001839" cy="1936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74968" y="2950078"/>
            <a:ext cx="20864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200" b="1" dirty="0">
                <a:solidFill>
                  <a:schemeClr val="accent1"/>
                </a:solidFill>
              </a:rPr>
              <a:t>d</a:t>
            </a:r>
            <a:r>
              <a:rPr lang="en-ZA" sz="1200" b="1" dirty="0" smtClean="0">
                <a:solidFill>
                  <a:schemeClr val="accent1"/>
                </a:solidFill>
              </a:rPr>
              <a:t>egree completion</a:t>
            </a:r>
            <a:endParaRPr lang="en-ZA" sz="1200" b="1" dirty="0">
              <a:solidFill>
                <a:schemeClr val="accent1"/>
              </a:solidFill>
            </a:endParaRPr>
          </a:p>
        </p:txBody>
      </p:sp>
      <p:graphicFrame>
        <p:nvGraphicFramePr>
          <p:cNvPr id="30" name="Chart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7267162"/>
              </p:ext>
            </p:extLst>
          </p:nvPr>
        </p:nvGraphicFramePr>
        <p:xfrm>
          <a:off x="874968" y="4207762"/>
          <a:ext cx="3701011" cy="1737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31" name="Rounded Rectangular Callout 30"/>
          <p:cNvSpPr/>
          <p:nvPr/>
        </p:nvSpPr>
        <p:spPr>
          <a:xfrm>
            <a:off x="3331087" y="5296248"/>
            <a:ext cx="1221837" cy="693477"/>
          </a:xfrm>
          <a:prstGeom prst="wedgeRoundRectCallout">
            <a:avLst>
              <a:gd name="adj1" fmla="val -57233"/>
              <a:gd name="adj2" fmla="val -39006"/>
              <a:gd name="adj3" fmla="val 1666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900" dirty="0" smtClean="0"/>
              <a:t>“</a:t>
            </a:r>
            <a:r>
              <a:rPr lang="en-ZA" sz="900" b="1" dirty="0" smtClean="0"/>
              <a:t>Government, Education</a:t>
            </a:r>
            <a:r>
              <a:rPr lang="en-ZA" sz="900" dirty="0" smtClean="0"/>
              <a:t>” refers to South African Department of Education [Schools]</a:t>
            </a:r>
            <a:endParaRPr lang="en-ZA" sz="900" dirty="0"/>
          </a:p>
        </p:txBody>
      </p:sp>
    </p:spTree>
    <p:extLst>
      <p:ext uri="{BB962C8B-B14F-4D97-AF65-F5344CB8AC3E}">
        <p14:creationId xmlns:p14="http://schemas.microsoft.com/office/powerpoint/2010/main" val="61707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600" b="1" dirty="0" smtClean="0">
                <a:solidFill>
                  <a:schemeClr val="accent2"/>
                </a:solidFill>
              </a:rPr>
              <a:t>Graduates Furthering their Studies</a:t>
            </a:r>
            <a:endParaRPr lang="en-ZA" sz="3600" b="1" dirty="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8621" y="1708484"/>
            <a:ext cx="7700211" cy="257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b="1" dirty="0" smtClean="0"/>
              <a:t>1) Graduation Qualification</a:t>
            </a:r>
            <a:r>
              <a:rPr lang="en-ZA" dirty="0" smtClean="0"/>
              <a:t>			</a:t>
            </a:r>
            <a:r>
              <a:rPr lang="en-ZA" b="1" dirty="0"/>
              <a:t> </a:t>
            </a:r>
            <a:r>
              <a:rPr lang="en-ZA" b="1" dirty="0" smtClean="0"/>
              <a:t> 2) </a:t>
            </a:r>
            <a:r>
              <a:rPr lang="en-ZA" b="1" dirty="0"/>
              <a:t>Graduation Qualification Level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98620" y="3950286"/>
            <a:ext cx="7700211" cy="257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b="1" dirty="0" smtClean="0"/>
              <a:t>3) Time to Degree Completion </a:t>
            </a:r>
            <a:r>
              <a:rPr lang="en-ZA" dirty="0" smtClean="0"/>
              <a:t>		   </a:t>
            </a:r>
            <a:r>
              <a:rPr lang="en-ZA" b="1" dirty="0" smtClean="0"/>
              <a:t>4) Institutions of Further Study</a:t>
            </a:r>
            <a:endParaRPr lang="en-ZA" b="1" dirty="0"/>
          </a:p>
        </p:txBody>
      </p:sp>
      <p:sp>
        <p:nvSpPr>
          <p:cNvPr id="18" name="Rectangle 17"/>
          <p:cNvSpPr/>
          <p:nvPr/>
        </p:nvSpPr>
        <p:spPr>
          <a:xfrm>
            <a:off x="1553163" y="5914015"/>
            <a:ext cx="7280862" cy="6946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ZA" sz="1600" i="1" dirty="0" smtClean="0"/>
              <a:t>76% of graduates who had completed an undergraduate degree were furthering their studies. Majority of the graduates (89%) indicated that they would be furthering their studies at Wits University.</a:t>
            </a:r>
            <a:endParaRPr lang="en-ZA" sz="1600" b="1" i="1" dirty="0"/>
          </a:p>
        </p:txBody>
      </p:sp>
      <p:pic>
        <p:nvPicPr>
          <p:cNvPr id="12290" name="Picture 2" descr="Image result for university student  ico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5933611"/>
            <a:ext cx="660139" cy="67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" name="Chart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6198599"/>
              </p:ext>
            </p:extLst>
          </p:nvPr>
        </p:nvGraphicFramePr>
        <p:xfrm>
          <a:off x="4880715" y="1965961"/>
          <a:ext cx="3818116" cy="2059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1" name="Chart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0422494"/>
              </p:ext>
            </p:extLst>
          </p:nvPr>
        </p:nvGraphicFramePr>
        <p:xfrm>
          <a:off x="998619" y="1965961"/>
          <a:ext cx="3740727" cy="1984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2" name="Chart 31"/>
          <p:cNvGraphicFramePr/>
          <p:nvPr>
            <p:extLst>
              <p:ext uri="{D42A27DB-BD31-4B8C-83A1-F6EECF244321}">
                <p14:modId xmlns:p14="http://schemas.microsoft.com/office/powerpoint/2010/main" val="1376789137"/>
              </p:ext>
            </p:extLst>
          </p:nvPr>
        </p:nvGraphicFramePr>
        <p:xfrm>
          <a:off x="825260" y="4269616"/>
          <a:ext cx="4023465" cy="149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1107518" y="4439610"/>
            <a:ext cx="1" cy="78219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Chart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7131617"/>
              </p:ext>
            </p:extLst>
          </p:nvPr>
        </p:nvGraphicFramePr>
        <p:xfrm>
          <a:off x="4880715" y="4207763"/>
          <a:ext cx="3818116" cy="1644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421083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600" b="1" dirty="0" smtClean="0">
                <a:solidFill>
                  <a:schemeClr val="accent2"/>
                </a:solidFill>
              </a:rPr>
              <a:t>GES Highlights </a:t>
            </a:r>
            <a:endParaRPr lang="en-ZA" sz="36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0290" y="1941020"/>
            <a:ext cx="5948119" cy="4659284"/>
          </a:xfrm>
        </p:spPr>
        <p:txBody>
          <a:bodyPr>
            <a:normAutofit/>
          </a:bodyPr>
          <a:lstStyle/>
          <a:p>
            <a:pPr marL="34290" indent="0">
              <a:buNone/>
            </a:pPr>
            <a:r>
              <a:rPr lang="en-ZA" dirty="0" smtClean="0"/>
              <a:t>Majority of graduates who were employed by the time they graduated had been </a:t>
            </a:r>
            <a:r>
              <a:rPr lang="en-ZA" b="1" dirty="0" smtClean="0"/>
              <a:t>employed within 6 months of completing their qualifications.</a:t>
            </a:r>
          </a:p>
          <a:p>
            <a:pPr marL="34290" indent="0">
              <a:buNone/>
            </a:pPr>
            <a:endParaRPr lang="en-ZA" dirty="0"/>
          </a:p>
          <a:p>
            <a:pPr marL="34290" indent="0">
              <a:buNone/>
            </a:pPr>
            <a:r>
              <a:rPr lang="en-ZA" dirty="0" smtClean="0"/>
              <a:t>The </a:t>
            </a:r>
            <a:r>
              <a:rPr lang="en-ZA" b="1" dirty="0" smtClean="0"/>
              <a:t>top 10 employers </a:t>
            </a:r>
            <a:r>
              <a:rPr lang="en-ZA" dirty="0" smtClean="0"/>
              <a:t>of Wits graduates include the </a:t>
            </a:r>
            <a:r>
              <a:rPr lang="en-ZA" b="1" dirty="0" smtClean="0"/>
              <a:t>“Big Four Auditors” </a:t>
            </a:r>
            <a:r>
              <a:rPr lang="en-ZA" dirty="0" smtClean="0"/>
              <a:t>i.e. KPMP, Deloitte, EY &amp; PWC</a:t>
            </a:r>
          </a:p>
          <a:p>
            <a:pPr marL="34290" indent="0">
              <a:buNone/>
            </a:pPr>
            <a:endParaRPr lang="en-ZA" dirty="0" smtClean="0"/>
          </a:p>
          <a:p>
            <a:pPr marL="34290" indent="0">
              <a:buNone/>
            </a:pPr>
            <a:r>
              <a:rPr lang="en-ZA" dirty="0" smtClean="0"/>
              <a:t>A higher percentage of graduates who </a:t>
            </a:r>
            <a:r>
              <a:rPr lang="en-ZA" b="1" dirty="0" smtClean="0"/>
              <a:t>completed their qualifications in minimum time were furthering their studies. </a:t>
            </a:r>
            <a:r>
              <a:rPr lang="en-ZA" dirty="0" smtClean="0"/>
              <a:t/>
            </a:r>
            <a:br>
              <a:rPr lang="en-ZA" dirty="0" smtClean="0"/>
            </a:br>
            <a:endParaRPr lang="en-ZA" dirty="0" smtClean="0"/>
          </a:p>
          <a:p>
            <a:pPr marL="34290" indent="0">
              <a:buNone/>
            </a:pPr>
            <a:r>
              <a:rPr lang="en-ZA" dirty="0" smtClean="0"/>
              <a:t>Generally, Wits </a:t>
            </a:r>
            <a:r>
              <a:rPr lang="en-ZA" b="1" dirty="0" smtClean="0"/>
              <a:t>UG graduates pursue further studies </a:t>
            </a:r>
            <a:r>
              <a:rPr lang="en-ZA" dirty="0" smtClean="0"/>
              <a:t>prior to pursuing employment</a:t>
            </a:r>
          </a:p>
          <a:p>
            <a:pPr marL="34290" indent="0">
              <a:buNone/>
            </a:pPr>
            <a:endParaRPr lang="en-ZA" dirty="0" smtClean="0"/>
          </a:p>
          <a:p>
            <a:pPr marL="34290" indent="0">
              <a:buNone/>
            </a:pPr>
            <a:endParaRPr lang="en-ZA" dirty="0"/>
          </a:p>
          <a:p>
            <a:pPr marL="34290" indent="0">
              <a:buNone/>
            </a:pPr>
            <a:endParaRPr lang="en-ZA" dirty="0"/>
          </a:p>
          <a:p>
            <a:endParaRPr lang="en-ZA" dirty="0"/>
          </a:p>
        </p:txBody>
      </p:sp>
      <p:pic>
        <p:nvPicPr>
          <p:cNvPr id="10242" name="Picture 2" descr="Image result for graduate icon 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19" y="2010294"/>
            <a:ext cx="669173" cy="66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graduate icon 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19" y="3251265"/>
            <a:ext cx="669173" cy="66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 for graduate icon 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19" y="4495799"/>
            <a:ext cx="669173" cy="66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n 5"/>
          <p:cNvSpPr/>
          <p:nvPr/>
        </p:nvSpPr>
        <p:spPr>
          <a:xfrm>
            <a:off x="7542086" y="5275464"/>
            <a:ext cx="1260727" cy="135809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4" name="Picture 2" descr="Image result for wits  kudu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76" t="3657" r="22950" b="1891"/>
          <a:stretch/>
        </p:blipFill>
        <p:spPr bwMode="auto">
          <a:xfrm>
            <a:off x="7132322" y="1024245"/>
            <a:ext cx="1795536" cy="4511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graduate icon 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19" y="5643302"/>
            <a:ext cx="669173" cy="66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360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3120" y="2651760"/>
            <a:ext cx="7508240" cy="2204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b="1" dirty="0" smtClean="0"/>
              <a:t>Review of the Cross Faculty Interim Data Report </a:t>
            </a:r>
            <a:endParaRPr lang="en-ZA" sz="2800" b="1" dirty="0"/>
          </a:p>
        </p:txBody>
      </p:sp>
    </p:spTree>
    <p:extLst>
      <p:ext uri="{BB962C8B-B14F-4D97-AF65-F5344CB8AC3E}">
        <p14:creationId xmlns:p14="http://schemas.microsoft.com/office/powerpoint/2010/main" val="7204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530" y="399288"/>
            <a:ext cx="7406640" cy="1356360"/>
          </a:xfrm>
        </p:spPr>
        <p:txBody>
          <a:bodyPr>
            <a:normAutofit/>
          </a:bodyPr>
          <a:lstStyle/>
          <a:p>
            <a:r>
              <a:rPr lang="en-ZA" sz="3600" b="1" dirty="0" smtClean="0">
                <a:solidFill>
                  <a:schemeClr val="accent2"/>
                </a:solidFill>
              </a:rPr>
              <a:t>Cross-Faculty Highlights </a:t>
            </a:r>
            <a:endParaRPr lang="en-ZA" sz="3600" b="1" dirty="0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11530" y="1601432"/>
            <a:ext cx="3896657" cy="4919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b="1" dirty="0"/>
          </a:p>
          <a:p>
            <a:endParaRPr lang="en-ZA" b="1" dirty="0" smtClean="0"/>
          </a:p>
          <a:p>
            <a:endParaRPr lang="en-ZA" b="1" dirty="0" smtClean="0"/>
          </a:p>
          <a:p>
            <a:r>
              <a:rPr lang="en-ZA" b="1" dirty="0" smtClean="0"/>
              <a:t>Commerce, Law &amp;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 smtClean="0"/>
              <a:t>High percentage of students completed within minimum time (72%) </a:t>
            </a:r>
            <a:br>
              <a:rPr lang="en-ZA" sz="1600" dirty="0" smtClean="0"/>
            </a:br>
            <a:endParaRPr lang="en-ZA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 smtClean="0"/>
              <a:t>CLM reported the highest employment rate across the faculty’s (60%)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/>
              <a:t>A high 31% of unemployed graduates are LLB graduates </a:t>
            </a:r>
          </a:p>
          <a:p>
            <a:endParaRPr lang="en-ZA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 smtClean="0"/>
              <a:t>A high 94% of those who graduated with a bachelors degree reported that they are furthering their studies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1600" dirty="0"/>
          </a:p>
        </p:txBody>
      </p:sp>
      <p:sp>
        <p:nvSpPr>
          <p:cNvPr id="9" name="Rectangle 8"/>
          <p:cNvSpPr/>
          <p:nvPr/>
        </p:nvSpPr>
        <p:spPr>
          <a:xfrm>
            <a:off x="4854994" y="1601432"/>
            <a:ext cx="3896657" cy="4919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600" b="1" dirty="0" smtClean="0"/>
          </a:p>
          <a:p>
            <a:pPr algn="ctr"/>
            <a:endParaRPr lang="en-ZA" sz="1600" b="1" dirty="0"/>
          </a:p>
          <a:p>
            <a:pPr algn="ctr"/>
            <a:endParaRPr lang="en-ZA" sz="1600" b="1" dirty="0" smtClean="0"/>
          </a:p>
          <a:p>
            <a:pPr algn="ctr"/>
            <a:endParaRPr lang="en-ZA" sz="1600" b="1" dirty="0" smtClean="0"/>
          </a:p>
          <a:p>
            <a:pPr algn="ctr"/>
            <a:endParaRPr lang="en-ZA" sz="1600" b="1" dirty="0" smtClean="0"/>
          </a:p>
          <a:p>
            <a:pPr algn="ctr"/>
            <a:r>
              <a:rPr lang="en-ZA" b="1" dirty="0" smtClean="0"/>
              <a:t>Engineering &amp; the Built Environment</a:t>
            </a:r>
          </a:p>
          <a:p>
            <a:pPr algn="ctr"/>
            <a:endParaRPr lang="en-ZA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 smtClean="0"/>
              <a:t>Faculty has the Highest unemployment rate (32%)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 smtClean="0"/>
              <a:t>EBE has the lowest  percentage of graduates who completed their qualifications within minimum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 smtClean="0"/>
              <a:t>A high 71% are employed in jobs directly related to their field of study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 smtClean="0"/>
              <a:t>EBE has the lowest percentage of graduates who are furthering their studies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 smtClean="0"/>
              <a:t>Interesting shift in the race demographics of EBE graduates furthering studies- majority white (43%)</a:t>
            </a:r>
          </a:p>
          <a:p>
            <a:pPr algn="ctr"/>
            <a:endParaRPr lang="en-ZA" sz="1600" dirty="0"/>
          </a:p>
          <a:p>
            <a:pPr algn="ctr"/>
            <a:endParaRPr lang="en-ZA" sz="1600" dirty="0" smtClean="0"/>
          </a:p>
          <a:p>
            <a:pPr algn="ctr"/>
            <a:endParaRPr lang="en-ZA" sz="1600" dirty="0"/>
          </a:p>
          <a:p>
            <a:pPr algn="ctr"/>
            <a:endParaRPr lang="en-ZA" sz="1600" dirty="0" smtClean="0"/>
          </a:p>
          <a:p>
            <a:pPr algn="ctr"/>
            <a:endParaRPr lang="en-ZA" sz="1600" dirty="0"/>
          </a:p>
        </p:txBody>
      </p:sp>
    </p:spTree>
    <p:extLst>
      <p:ext uri="{BB962C8B-B14F-4D97-AF65-F5344CB8AC3E}">
        <p14:creationId xmlns:p14="http://schemas.microsoft.com/office/powerpoint/2010/main" val="196513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530" y="399288"/>
            <a:ext cx="7406640" cy="1356360"/>
          </a:xfrm>
        </p:spPr>
        <p:txBody>
          <a:bodyPr>
            <a:normAutofit/>
          </a:bodyPr>
          <a:lstStyle/>
          <a:p>
            <a:r>
              <a:rPr lang="en-ZA" sz="3600" b="1" dirty="0" smtClean="0">
                <a:solidFill>
                  <a:schemeClr val="accent2"/>
                </a:solidFill>
              </a:rPr>
              <a:t>Cross-Faculty Highlights </a:t>
            </a:r>
            <a:endParaRPr lang="en-ZA" sz="3600" b="1" dirty="0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11530" y="1755648"/>
            <a:ext cx="3896657" cy="4635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b="1" dirty="0" smtClean="0"/>
          </a:p>
          <a:p>
            <a:endParaRPr lang="en-ZA" b="1" dirty="0" smtClean="0"/>
          </a:p>
          <a:p>
            <a:endParaRPr lang="en-ZA" b="1" dirty="0"/>
          </a:p>
          <a:p>
            <a:endParaRPr lang="en-ZA" b="1" dirty="0" smtClean="0"/>
          </a:p>
          <a:p>
            <a:endParaRPr lang="en-ZA" b="1" dirty="0" smtClean="0"/>
          </a:p>
          <a:p>
            <a:endParaRPr lang="en-ZA" b="1" dirty="0"/>
          </a:p>
          <a:p>
            <a:r>
              <a:rPr lang="en-ZA" b="1" dirty="0" smtClean="0"/>
              <a:t>Health Sciences </a:t>
            </a:r>
          </a:p>
          <a:p>
            <a:endParaRPr lang="en-Z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 smtClean="0"/>
              <a:t>Health Sciences has a concerning high unemployment rate (32%)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 smtClean="0"/>
              <a:t>Half of the graduates are employed within the government sector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 smtClean="0"/>
              <a:t>A high 72% of graduates are employed in a job that is directly related to what they studied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1600" dirty="0"/>
          </a:p>
          <a:p>
            <a:endParaRPr lang="en-ZA" dirty="0" smtClean="0"/>
          </a:p>
          <a:p>
            <a:endParaRPr lang="en-ZA" dirty="0" smtClean="0"/>
          </a:p>
          <a:p>
            <a:endParaRPr lang="en-ZA" dirty="0" smtClean="0"/>
          </a:p>
          <a:p>
            <a:endParaRPr lang="en-ZA" dirty="0"/>
          </a:p>
          <a:p>
            <a:endParaRPr lang="en-ZA" dirty="0" smtClean="0"/>
          </a:p>
          <a:p>
            <a:endParaRPr lang="en-ZA" dirty="0"/>
          </a:p>
          <a:p>
            <a:endParaRPr lang="en-ZA" dirty="0" smtClean="0"/>
          </a:p>
          <a:p>
            <a:endParaRPr lang="en-ZA" dirty="0"/>
          </a:p>
          <a:p>
            <a:endParaRPr lang="en-ZA" dirty="0" smtClean="0"/>
          </a:p>
          <a:p>
            <a:endParaRPr lang="en-ZA" dirty="0"/>
          </a:p>
          <a:p>
            <a:endParaRPr lang="en-ZA" dirty="0"/>
          </a:p>
        </p:txBody>
      </p:sp>
      <p:sp>
        <p:nvSpPr>
          <p:cNvPr id="9" name="Rectangle 8"/>
          <p:cNvSpPr/>
          <p:nvPr/>
        </p:nvSpPr>
        <p:spPr>
          <a:xfrm>
            <a:off x="4854994" y="1755648"/>
            <a:ext cx="3896657" cy="4635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b="1" dirty="0" smtClean="0"/>
          </a:p>
          <a:p>
            <a:endParaRPr lang="en-ZA" b="1" dirty="0" smtClean="0"/>
          </a:p>
          <a:p>
            <a:endParaRPr lang="en-ZA" b="1" dirty="0"/>
          </a:p>
          <a:p>
            <a:endParaRPr lang="en-ZA" b="1" dirty="0" smtClean="0"/>
          </a:p>
          <a:p>
            <a:endParaRPr lang="en-ZA" b="1" dirty="0"/>
          </a:p>
          <a:p>
            <a:endParaRPr lang="en-ZA" b="1" dirty="0"/>
          </a:p>
          <a:p>
            <a:r>
              <a:rPr lang="en-ZA" b="1" dirty="0" smtClean="0"/>
              <a:t>Humanities</a:t>
            </a:r>
            <a:br>
              <a:rPr lang="en-ZA" b="1" dirty="0" smtClean="0"/>
            </a:br>
            <a:endParaRPr lang="en-ZA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 smtClean="0"/>
              <a:t>Very high  percentage of students who completed within minimum time (76%)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 smtClean="0"/>
              <a:t>A high percentage of unemployed Graduates (29%) were graduates of BA general degrees</a:t>
            </a:r>
            <a:br>
              <a:rPr lang="en-ZA" sz="1600" dirty="0" smtClean="0"/>
            </a:br>
            <a:endParaRPr lang="en-ZA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 smtClean="0"/>
              <a:t>A high 31% of graduates indicated that they were furthering their studies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 smtClean="0"/>
              <a:t>Of those furthering their studies, 76% had completed a bachelors degree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dirty="0"/>
          </a:p>
          <a:p>
            <a:r>
              <a:rPr lang="en-ZA" b="1" dirty="0" smtClean="0"/>
              <a:t> </a:t>
            </a:r>
          </a:p>
          <a:p>
            <a:endParaRPr lang="en-ZA" b="1" dirty="0" smtClean="0"/>
          </a:p>
          <a:p>
            <a:endParaRPr lang="en-ZA" b="1" dirty="0"/>
          </a:p>
          <a:p>
            <a:endParaRPr lang="en-ZA" b="1" dirty="0" smtClean="0"/>
          </a:p>
          <a:p>
            <a:endParaRPr lang="en-ZA" b="1" dirty="0"/>
          </a:p>
          <a:p>
            <a:endParaRPr lang="en-ZA" b="1" dirty="0" smtClean="0"/>
          </a:p>
          <a:p>
            <a:endParaRPr lang="en-ZA" b="1" dirty="0"/>
          </a:p>
          <a:p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53745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530" y="399288"/>
            <a:ext cx="7406640" cy="1356360"/>
          </a:xfrm>
        </p:spPr>
        <p:txBody>
          <a:bodyPr>
            <a:normAutofit/>
          </a:bodyPr>
          <a:lstStyle/>
          <a:p>
            <a:r>
              <a:rPr lang="en-ZA" sz="3600" b="1" dirty="0" smtClean="0">
                <a:solidFill>
                  <a:schemeClr val="accent2"/>
                </a:solidFill>
              </a:rPr>
              <a:t>Cross-Faculty Highlights </a:t>
            </a:r>
            <a:endParaRPr lang="en-ZA" sz="3600" b="1" dirty="0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11530" y="1755648"/>
            <a:ext cx="3896657" cy="4635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ZA" b="1" dirty="0" smtClean="0"/>
          </a:p>
          <a:p>
            <a:endParaRPr lang="en-ZA" b="1" dirty="0"/>
          </a:p>
          <a:p>
            <a:endParaRPr lang="en-ZA" b="1" dirty="0" smtClean="0"/>
          </a:p>
          <a:p>
            <a:endParaRPr lang="en-ZA" b="1" dirty="0"/>
          </a:p>
          <a:p>
            <a:r>
              <a:rPr lang="en-ZA" b="1" dirty="0" smtClean="0"/>
              <a:t>Science</a:t>
            </a:r>
          </a:p>
          <a:p>
            <a:endParaRPr lang="en-ZA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/>
              <a:t>Science has the highest percentage of students who are furthering their studies (53%)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/>
              <a:t>More than half of the unemployed graduates were graduates of BSc general degrees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dirty="0" smtClean="0"/>
              <a:t>Over 70% of employed graduates were graduates of postgraduate qualifications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dirty="0" smtClean="0"/>
          </a:p>
          <a:p>
            <a:endParaRPr lang="en-ZA" dirty="0" smtClean="0"/>
          </a:p>
          <a:p>
            <a:endParaRPr lang="en-ZA" dirty="0" smtClean="0"/>
          </a:p>
          <a:p>
            <a:endParaRPr lang="en-ZA" dirty="0" smtClean="0"/>
          </a:p>
          <a:p>
            <a:endParaRPr lang="en-ZA" dirty="0"/>
          </a:p>
          <a:p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5375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>
                <a:solidFill>
                  <a:schemeClr val="accent2"/>
                </a:solidFill>
              </a:rPr>
              <a:t>Introduction </a:t>
            </a:r>
            <a:endParaRPr lang="en-ZA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0" y="2060576"/>
            <a:ext cx="7406640" cy="4564668"/>
          </a:xfrm>
        </p:spPr>
        <p:txBody>
          <a:bodyPr>
            <a:normAutofit/>
          </a:bodyPr>
          <a:lstStyle/>
          <a:p>
            <a:r>
              <a:rPr lang="en-ZA" dirty="0" smtClean="0"/>
              <a:t>The </a:t>
            </a:r>
            <a:r>
              <a:rPr lang="en-ZA" b="1" dirty="0" smtClean="0"/>
              <a:t>Graduate Exit Survey (GES) </a:t>
            </a:r>
            <a:r>
              <a:rPr lang="en-ZA" dirty="0" smtClean="0"/>
              <a:t>is administered by the Analytics &amp; Institutional Research Unit (AIRU) during all university graduation ceremonies.</a:t>
            </a:r>
          </a:p>
          <a:p>
            <a:endParaRPr lang="en-ZA" dirty="0"/>
          </a:p>
          <a:p>
            <a:r>
              <a:rPr lang="en-ZA" dirty="0" smtClean="0"/>
              <a:t>The GES is aimed at determining </a:t>
            </a:r>
            <a:r>
              <a:rPr lang="en-ZA" b="1" dirty="0" smtClean="0"/>
              <a:t>graduates employment status </a:t>
            </a:r>
            <a:r>
              <a:rPr lang="en-ZA" dirty="0" smtClean="0"/>
              <a:t>at the time of graduation. </a:t>
            </a:r>
          </a:p>
          <a:p>
            <a:endParaRPr lang="en-ZA" dirty="0"/>
          </a:p>
          <a:p>
            <a:r>
              <a:rPr lang="en-ZA" b="1" dirty="0" smtClean="0"/>
              <a:t>Key questions in the GES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ZA" dirty="0"/>
              <a:t>Employment status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ZA" dirty="0"/>
              <a:t>Time to employment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ZA" dirty="0"/>
              <a:t>Organization of employment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ZA" dirty="0"/>
              <a:t>Institution of further </a:t>
            </a:r>
            <a:r>
              <a:rPr lang="en-ZA" dirty="0" smtClean="0"/>
              <a:t>study</a:t>
            </a:r>
          </a:p>
          <a:p>
            <a:pPr marL="457200" lvl="1" indent="0">
              <a:buNone/>
            </a:pPr>
            <a:r>
              <a:rPr lang="en-ZA" dirty="0" smtClean="0"/>
              <a:t> </a:t>
            </a:r>
            <a:endParaRPr lang="en-ZA" dirty="0"/>
          </a:p>
        </p:txBody>
      </p:sp>
      <p:pic>
        <p:nvPicPr>
          <p:cNvPr id="3074" name="Picture 2" descr="Image result for wits graduate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0" t="1179" r="4849" b="7356"/>
          <a:stretch/>
        </p:blipFill>
        <p:spPr bwMode="auto">
          <a:xfrm>
            <a:off x="4560570" y="269691"/>
            <a:ext cx="3462930" cy="14676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394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>
                <a:solidFill>
                  <a:schemeClr val="accent2"/>
                </a:solidFill>
              </a:rPr>
              <a:t>Introduction </a:t>
            </a:r>
            <a:endParaRPr lang="en-ZA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0" y="2496005"/>
            <a:ext cx="7406640" cy="3360510"/>
          </a:xfrm>
        </p:spPr>
        <p:txBody>
          <a:bodyPr>
            <a:normAutofit/>
          </a:bodyPr>
          <a:lstStyle/>
          <a:p>
            <a:r>
              <a:rPr lang="en-ZA" dirty="0" smtClean="0"/>
              <a:t>The current GES results are the </a:t>
            </a:r>
            <a:r>
              <a:rPr lang="en-ZA" b="1" dirty="0" smtClean="0"/>
              <a:t>interim results </a:t>
            </a:r>
            <a:r>
              <a:rPr lang="en-ZA" dirty="0" smtClean="0"/>
              <a:t>for the </a:t>
            </a:r>
            <a:r>
              <a:rPr lang="en-ZA" b="1" dirty="0" smtClean="0"/>
              <a:t>class of 2017/2018.</a:t>
            </a:r>
          </a:p>
          <a:p>
            <a:endParaRPr lang="en-ZA" dirty="0" smtClean="0"/>
          </a:p>
          <a:p>
            <a:r>
              <a:rPr lang="en-ZA" dirty="0" smtClean="0"/>
              <a:t>The </a:t>
            </a:r>
            <a:r>
              <a:rPr lang="en-ZA" b="1" dirty="0" smtClean="0"/>
              <a:t>final report will be made available in early 2019 </a:t>
            </a:r>
            <a:r>
              <a:rPr lang="en-ZA" dirty="0" smtClean="0"/>
              <a:t>once data from the December 2018 graduates has been collected. </a:t>
            </a:r>
          </a:p>
          <a:p>
            <a:endParaRPr lang="en-ZA" dirty="0"/>
          </a:p>
          <a:p>
            <a:endParaRPr lang="en-ZA" dirty="0"/>
          </a:p>
        </p:txBody>
      </p:sp>
      <p:pic>
        <p:nvPicPr>
          <p:cNvPr id="3074" name="Picture 2" descr="Image result for wits graduate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0" t="1179" r="4849" b="7356"/>
          <a:stretch/>
        </p:blipFill>
        <p:spPr bwMode="auto">
          <a:xfrm>
            <a:off x="4560570" y="269691"/>
            <a:ext cx="3462930" cy="14676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239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>
                <a:solidFill>
                  <a:schemeClr val="accent2"/>
                </a:solidFill>
              </a:rPr>
              <a:t>Data Collection Process</a:t>
            </a:r>
            <a:endParaRPr lang="en-ZA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0" y="2052262"/>
            <a:ext cx="4329892" cy="4539729"/>
          </a:xfrm>
        </p:spPr>
        <p:txBody>
          <a:bodyPr>
            <a:noAutofit/>
          </a:bodyPr>
          <a:lstStyle/>
          <a:p>
            <a:r>
              <a:rPr lang="en-ZA" sz="1700" dirty="0" smtClean="0"/>
              <a:t>The </a:t>
            </a:r>
            <a:r>
              <a:rPr lang="en-ZA" sz="1700" b="1" dirty="0" smtClean="0"/>
              <a:t>EGO informs qualified students </a:t>
            </a:r>
            <a:r>
              <a:rPr lang="en-ZA" sz="1700" dirty="0" smtClean="0"/>
              <a:t>about the </a:t>
            </a:r>
            <a:r>
              <a:rPr lang="en-ZA" sz="1700" b="1" dirty="0" smtClean="0"/>
              <a:t>GES in the graduation letter </a:t>
            </a:r>
            <a:r>
              <a:rPr lang="en-ZA" sz="1700" dirty="0" smtClean="0"/>
              <a:t>which is sent to students prior to graduations. </a:t>
            </a:r>
          </a:p>
          <a:p>
            <a:endParaRPr lang="en-ZA" sz="1700" dirty="0"/>
          </a:p>
          <a:p>
            <a:r>
              <a:rPr lang="en-ZA" sz="1700" dirty="0" smtClean="0"/>
              <a:t>AIRU intern places an A5, 1-page </a:t>
            </a:r>
            <a:r>
              <a:rPr lang="en-ZA" sz="1700" b="1" dirty="0" smtClean="0"/>
              <a:t>survey on each graduate’s seat</a:t>
            </a:r>
            <a:r>
              <a:rPr lang="en-ZA" sz="1700" dirty="0" smtClean="0"/>
              <a:t>, together with a Wits branded pen.</a:t>
            </a:r>
          </a:p>
          <a:p>
            <a:endParaRPr lang="en-ZA" sz="1700" dirty="0"/>
          </a:p>
          <a:p>
            <a:r>
              <a:rPr lang="en-ZA" sz="1700" dirty="0" smtClean="0"/>
              <a:t>AIRU intern encourages graduates to </a:t>
            </a:r>
            <a:r>
              <a:rPr lang="en-ZA" sz="1700" b="1" dirty="0" smtClean="0"/>
              <a:t>complete the survey </a:t>
            </a:r>
            <a:r>
              <a:rPr lang="en-ZA" sz="1700" dirty="0" smtClean="0"/>
              <a:t>(and all other graduation forms)</a:t>
            </a:r>
            <a:r>
              <a:rPr lang="en-ZA" sz="1700" b="1" dirty="0" smtClean="0"/>
              <a:t> and submit survey before the ceremony begins</a:t>
            </a:r>
            <a:r>
              <a:rPr lang="en-ZA" sz="1700" dirty="0"/>
              <a:t>.</a:t>
            </a:r>
            <a:endParaRPr lang="en-ZA" sz="1700" dirty="0" smtClean="0"/>
          </a:p>
          <a:p>
            <a:endParaRPr lang="en-ZA" sz="1700" dirty="0"/>
          </a:p>
          <a:p>
            <a:r>
              <a:rPr lang="en-ZA" sz="1700" dirty="0" smtClean="0"/>
              <a:t>Graduates who did not submit the survey to the intern submit it into the </a:t>
            </a:r>
            <a:r>
              <a:rPr lang="en-ZA" sz="1700" b="1" dirty="0" smtClean="0"/>
              <a:t>GES Survey box</a:t>
            </a:r>
            <a:r>
              <a:rPr lang="en-ZA" sz="1700" dirty="0" smtClean="0"/>
              <a:t> when they go on stage. </a:t>
            </a:r>
            <a:endParaRPr lang="en-ZA" sz="1700" dirty="0"/>
          </a:p>
        </p:txBody>
      </p:sp>
      <p:pic>
        <p:nvPicPr>
          <p:cNvPr id="2050" name="Picture 2" descr="Image result for process icon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1957" y="2060575"/>
            <a:ext cx="3767682" cy="3767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374126" y="3416935"/>
            <a:ext cx="15433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100" b="1" i="1" dirty="0" smtClean="0">
                <a:solidFill>
                  <a:schemeClr val="accent2"/>
                </a:solidFill>
              </a:rPr>
              <a:t>At the beginning of 2018, AIRU solidified a partnership with EGO to ensure increased response rate in the GES.</a:t>
            </a:r>
            <a:endParaRPr lang="en-ZA" sz="1100" b="1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11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wits  kudu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53" t="1289" r="13034" b="-1"/>
          <a:stretch/>
        </p:blipFill>
        <p:spPr bwMode="auto">
          <a:xfrm>
            <a:off x="7298574" y="2016024"/>
            <a:ext cx="1637607" cy="3977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>
                <a:solidFill>
                  <a:schemeClr val="accent2"/>
                </a:solidFill>
              </a:rPr>
              <a:t>Overall Response Rate</a:t>
            </a:r>
            <a:endParaRPr lang="en-ZA" b="1" dirty="0">
              <a:solidFill>
                <a:schemeClr val="accent2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0397681"/>
              </p:ext>
            </p:extLst>
          </p:nvPr>
        </p:nvGraphicFramePr>
        <p:xfrm>
          <a:off x="863600" y="1895302"/>
          <a:ext cx="5129876" cy="3923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Oval Callout 4"/>
          <p:cNvSpPr/>
          <p:nvPr/>
        </p:nvSpPr>
        <p:spPr>
          <a:xfrm>
            <a:off x="5503026" y="1409198"/>
            <a:ext cx="1928552" cy="1413164"/>
          </a:xfrm>
          <a:prstGeom prst="wedgeEllipseCallout">
            <a:avLst>
              <a:gd name="adj1" fmla="val 49674"/>
              <a:gd name="adj2" fmla="val 39523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600" dirty="0" smtClean="0"/>
              <a:t>The overall response rate  has </a:t>
            </a:r>
            <a:r>
              <a:rPr lang="en-ZA" sz="1600" b="1" dirty="0" smtClean="0"/>
              <a:t>increased by 20%!</a:t>
            </a:r>
            <a:endParaRPr lang="en-ZA" sz="1600" b="1" dirty="0"/>
          </a:p>
        </p:txBody>
      </p:sp>
      <p:sp>
        <p:nvSpPr>
          <p:cNvPr id="9" name="Rectangle 8"/>
          <p:cNvSpPr/>
          <p:nvPr/>
        </p:nvSpPr>
        <p:spPr>
          <a:xfrm>
            <a:off x="863600" y="5877286"/>
            <a:ext cx="7981142" cy="714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sz="1600" i="1" dirty="0" smtClean="0"/>
              <a:t>The </a:t>
            </a:r>
            <a:r>
              <a:rPr lang="en-ZA" sz="1600" i="1" dirty="0"/>
              <a:t>response rate was worked out </a:t>
            </a:r>
            <a:r>
              <a:rPr lang="en-ZA" sz="1600" i="1" dirty="0" smtClean="0"/>
              <a:t>on the number of </a:t>
            </a:r>
            <a:r>
              <a:rPr lang="en-ZA" sz="1600" i="1" dirty="0"/>
              <a:t>graduates that qualified to </a:t>
            </a:r>
            <a:r>
              <a:rPr lang="en-ZA" sz="1600" i="1" dirty="0" smtClean="0"/>
              <a:t>graduate.  The 2016 data was excluded because of the poor response rate and the missing fields. </a:t>
            </a:r>
            <a:endParaRPr lang="en-ZA" sz="1600" i="1" dirty="0"/>
          </a:p>
        </p:txBody>
      </p:sp>
    </p:spTree>
    <p:extLst>
      <p:ext uri="{BB962C8B-B14F-4D97-AF65-F5344CB8AC3E}">
        <p14:creationId xmlns:p14="http://schemas.microsoft.com/office/powerpoint/2010/main" val="108455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Image result for change icon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8" t="15927" r="12490" b="16362"/>
          <a:stretch/>
        </p:blipFill>
        <p:spPr bwMode="auto">
          <a:xfrm>
            <a:off x="7485656" y="630806"/>
            <a:ext cx="1438852" cy="1335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>
                <a:solidFill>
                  <a:schemeClr val="accent2"/>
                </a:solidFill>
              </a:rPr>
              <a:t>Response rate: 2017 </a:t>
            </a:r>
            <a:r>
              <a:rPr lang="en-ZA" b="1" i="1" dirty="0">
                <a:solidFill>
                  <a:schemeClr val="accent2"/>
                </a:solidFill>
              </a:rPr>
              <a:t>Vs. </a:t>
            </a:r>
            <a:r>
              <a:rPr lang="en-ZA" b="1" dirty="0">
                <a:solidFill>
                  <a:schemeClr val="accent2"/>
                </a:solidFill>
              </a:rPr>
              <a:t>2018</a:t>
            </a:r>
          </a:p>
        </p:txBody>
      </p:sp>
      <p:sp>
        <p:nvSpPr>
          <p:cNvPr id="4" name="Rectangle 3"/>
          <p:cNvSpPr/>
          <p:nvPr/>
        </p:nvSpPr>
        <p:spPr>
          <a:xfrm>
            <a:off x="5597004" y="2516817"/>
            <a:ext cx="3243072" cy="400812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sz="1600" b="1" dirty="0" smtClean="0">
                <a:solidFill>
                  <a:schemeClr val="bg1"/>
                </a:solidFill>
              </a:rPr>
              <a:t>AIRU partnership with EGO</a:t>
            </a:r>
            <a:br>
              <a:rPr lang="en-ZA" sz="1600" b="1" dirty="0" smtClean="0">
                <a:solidFill>
                  <a:schemeClr val="bg1"/>
                </a:solidFill>
              </a:rPr>
            </a:br>
            <a:r>
              <a:rPr lang="en-ZA" sz="1600" b="1" dirty="0" smtClean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 smtClean="0">
                <a:solidFill>
                  <a:schemeClr val="bg1"/>
                </a:solidFill>
              </a:rPr>
              <a:t>GES is administered during graduation and not online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16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 smtClean="0">
                <a:solidFill>
                  <a:schemeClr val="bg1"/>
                </a:solidFill>
              </a:rPr>
              <a:t>EGO includes information about the GES in the graduation letter </a:t>
            </a:r>
            <a:br>
              <a:rPr lang="en-ZA" sz="1600" dirty="0" smtClean="0">
                <a:solidFill>
                  <a:schemeClr val="bg1"/>
                </a:solidFill>
              </a:rPr>
            </a:br>
            <a:endParaRPr lang="en-ZA" sz="16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 smtClean="0">
                <a:solidFill>
                  <a:schemeClr val="bg1"/>
                </a:solidFill>
              </a:rPr>
              <a:t>Graduation ushers  &amp; EGO staff are pre-informed about the 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1600" dirty="0" smtClean="0">
                <a:solidFill>
                  <a:schemeClr val="bg1"/>
                </a:solidFill>
              </a:rPr>
              <a:t>AIRU provides a Wits branded pen to all graduates together with the survey  (incentive)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sz="1600" dirty="0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59552" y="1903202"/>
            <a:ext cx="248657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u="sng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Change drivers</a:t>
            </a:r>
            <a:endParaRPr lang="en-US" sz="2800" b="1" u="sng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TextBox 6"/>
          <p:cNvSpPr txBox="1"/>
          <p:nvPr/>
        </p:nvSpPr>
        <p:spPr>
          <a:xfrm>
            <a:off x="211928" y="2491522"/>
            <a:ext cx="864217" cy="222509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600" b="1" dirty="0">
                <a:solidFill>
                  <a:schemeClr val="accent1"/>
                </a:solidFill>
              </a:rPr>
              <a:t>Overall</a:t>
            </a:r>
          </a:p>
        </p:txBody>
      </p:sp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2492123"/>
              </p:ext>
            </p:extLst>
          </p:nvPr>
        </p:nvGraphicFramePr>
        <p:xfrm>
          <a:off x="283195" y="1940892"/>
          <a:ext cx="5255617" cy="4499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Box 6"/>
          <p:cNvSpPr txBox="1"/>
          <p:nvPr/>
        </p:nvSpPr>
        <p:spPr>
          <a:xfrm>
            <a:off x="211928" y="3060635"/>
            <a:ext cx="864217" cy="222509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600" b="1" dirty="0" smtClean="0">
                <a:solidFill>
                  <a:schemeClr val="accent1"/>
                </a:solidFill>
              </a:rPr>
              <a:t>CLM</a:t>
            </a:r>
            <a:endParaRPr lang="en-ZA" sz="1600" b="1" dirty="0">
              <a:solidFill>
                <a:schemeClr val="accent1"/>
              </a:solidFill>
            </a:endParaRPr>
          </a:p>
        </p:txBody>
      </p:sp>
      <p:sp>
        <p:nvSpPr>
          <p:cNvPr id="23" name="TextBox 6"/>
          <p:cNvSpPr txBox="1"/>
          <p:nvPr/>
        </p:nvSpPr>
        <p:spPr>
          <a:xfrm>
            <a:off x="211928" y="3632927"/>
            <a:ext cx="864217" cy="222509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600" b="1" dirty="0" smtClean="0">
                <a:solidFill>
                  <a:schemeClr val="accent1"/>
                </a:solidFill>
              </a:rPr>
              <a:t>EBE</a:t>
            </a:r>
            <a:endParaRPr lang="en-ZA" sz="1600" b="1" dirty="0">
              <a:solidFill>
                <a:schemeClr val="accent1"/>
              </a:solidFill>
            </a:endParaRPr>
          </a:p>
        </p:txBody>
      </p:sp>
      <p:sp>
        <p:nvSpPr>
          <p:cNvPr id="24" name="TextBox 6"/>
          <p:cNvSpPr txBox="1"/>
          <p:nvPr/>
        </p:nvSpPr>
        <p:spPr>
          <a:xfrm>
            <a:off x="211928" y="4205219"/>
            <a:ext cx="864217" cy="222509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600" b="1" dirty="0" smtClean="0">
                <a:solidFill>
                  <a:schemeClr val="accent1"/>
                </a:solidFill>
              </a:rPr>
              <a:t>HS</a:t>
            </a:r>
            <a:endParaRPr lang="en-ZA" sz="1600" b="1" dirty="0">
              <a:solidFill>
                <a:schemeClr val="accent1"/>
              </a:solidFill>
            </a:endParaRPr>
          </a:p>
        </p:txBody>
      </p:sp>
      <p:sp>
        <p:nvSpPr>
          <p:cNvPr id="25" name="TextBox 6"/>
          <p:cNvSpPr txBox="1"/>
          <p:nvPr/>
        </p:nvSpPr>
        <p:spPr>
          <a:xfrm>
            <a:off x="211928" y="4773248"/>
            <a:ext cx="864217" cy="222509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600" b="1" dirty="0" smtClean="0">
                <a:solidFill>
                  <a:schemeClr val="accent1"/>
                </a:solidFill>
              </a:rPr>
              <a:t>HUM</a:t>
            </a:r>
            <a:endParaRPr lang="en-ZA" sz="1600" b="1" dirty="0">
              <a:solidFill>
                <a:schemeClr val="accent1"/>
              </a:solidFill>
            </a:endParaRPr>
          </a:p>
        </p:txBody>
      </p:sp>
      <p:sp>
        <p:nvSpPr>
          <p:cNvPr id="26" name="TextBox 6"/>
          <p:cNvSpPr txBox="1"/>
          <p:nvPr/>
        </p:nvSpPr>
        <p:spPr>
          <a:xfrm>
            <a:off x="211928" y="5341277"/>
            <a:ext cx="864217" cy="222509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600" b="1" dirty="0" smtClean="0">
                <a:solidFill>
                  <a:schemeClr val="accent1"/>
                </a:solidFill>
              </a:rPr>
              <a:t>SCI</a:t>
            </a:r>
            <a:endParaRPr lang="en-ZA" sz="1600" b="1" dirty="0">
              <a:solidFill>
                <a:schemeClr val="accent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1069472" y="2074825"/>
            <a:ext cx="13813" cy="397308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591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>
                <a:solidFill>
                  <a:schemeClr val="accent2"/>
                </a:solidFill>
              </a:rPr>
              <a:t>Respondents Demographics</a:t>
            </a:r>
            <a:endParaRPr lang="en-ZA" b="1" dirty="0">
              <a:solidFill>
                <a:schemeClr val="accent2"/>
              </a:solidFill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9893724"/>
              </p:ext>
            </p:extLst>
          </p:nvPr>
        </p:nvGraphicFramePr>
        <p:xfrm>
          <a:off x="998620" y="1965960"/>
          <a:ext cx="3898233" cy="2109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998621" y="1708484"/>
            <a:ext cx="7700211" cy="257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b="1" dirty="0" smtClean="0"/>
              <a:t>1) Gender Distribution				 2) Race Distribution </a:t>
            </a:r>
            <a:endParaRPr lang="en-ZA" b="1" dirty="0"/>
          </a:p>
        </p:txBody>
      </p:sp>
      <p:sp>
        <p:nvSpPr>
          <p:cNvPr id="11" name="Rectangle 10"/>
          <p:cNvSpPr/>
          <p:nvPr/>
        </p:nvSpPr>
        <p:spPr>
          <a:xfrm>
            <a:off x="998620" y="4075096"/>
            <a:ext cx="7700211" cy="257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b="1" dirty="0" smtClean="0"/>
              <a:t>3) Citizenship Status				 4) School Quintile Distribution  </a:t>
            </a:r>
            <a:endParaRPr lang="en-ZA" b="1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8809570"/>
              </p:ext>
            </p:extLst>
          </p:nvPr>
        </p:nvGraphicFramePr>
        <p:xfrm>
          <a:off x="4848725" y="1934076"/>
          <a:ext cx="3801978" cy="2072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9162224"/>
              </p:ext>
            </p:extLst>
          </p:nvPr>
        </p:nvGraphicFramePr>
        <p:xfrm>
          <a:off x="998620" y="4332572"/>
          <a:ext cx="3850104" cy="2381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172" name="Picture 4" descr="Image result for demographics icon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586" y="701393"/>
            <a:ext cx="953118" cy="95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1142254"/>
              </p:ext>
            </p:extLst>
          </p:nvPr>
        </p:nvGraphicFramePr>
        <p:xfrm>
          <a:off x="4932363" y="4332572"/>
          <a:ext cx="4211636" cy="2265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33471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49" y="609600"/>
            <a:ext cx="8719887" cy="1356360"/>
          </a:xfrm>
        </p:spPr>
        <p:txBody>
          <a:bodyPr>
            <a:normAutofit/>
          </a:bodyPr>
          <a:lstStyle/>
          <a:p>
            <a:r>
              <a:rPr lang="en-ZA" sz="3800" b="1" dirty="0" smtClean="0">
                <a:solidFill>
                  <a:schemeClr val="accent2"/>
                </a:solidFill>
              </a:rPr>
              <a:t>Respondents Graduation Information</a:t>
            </a:r>
            <a:endParaRPr lang="en-ZA" sz="3800" b="1" dirty="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8621" y="1708484"/>
            <a:ext cx="7700211" cy="257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b="1" dirty="0" smtClean="0"/>
              <a:t>1) Graduation Qualification			 2) Graduation Qualification Level</a:t>
            </a:r>
            <a:endParaRPr lang="en-ZA" b="1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8053725"/>
              </p:ext>
            </p:extLst>
          </p:nvPr>
        </p:nvGraphicFramePr>
        <p:xfrm>
          <a:off x="857249" y="1965960"/>
          <a:ext cx="3907256" cy="3982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0661599"/>
              </p:ext>
            </p:extLst>
          </p:nvPr>
        </p:nvGraphicFramePr>
        <p:xfrm>
          <a:off x="4905877" y="1965960"/>
          <a:ext cx="4033586" cy="3712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266" name="Picture 2" descr="Image result for employment icon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55" y="5860611"/>
            <a:ext cx="983643" cy="690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924270" y="5889879"/>
            <a:ext cx="6915934" cy="6320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i="1" dirty="0" smtClean="0">
                <a:solidFill>
                  <a:schemeClr val="bg1"/>
                </a:solidFill>
              </a:rPr>
              <a:t>The distribution of postgraduate (PG) graduates has increased from 32% for the class of 2014/2015 to 41% for the class of 2017/2018</a:t>
            </a:r>
            <a:endParaRPr lang="en-ZA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44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>
                <a:solidFill>
                  <a:schemeClr val="accent2"/>
                </a:solidFill>
              </a:rPr>
              <a:t>Employment Status </a:t>
            </a:r>
            <a:endParaRPr lang="en-ZA" b="1" dirty="0">
              <a:solidFill>
                <a:schemeClr val="accent2"/>
              </a:solidFill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7642342"/>
              </p:ext>
            </p:extLst>
          </p:nvPr>
        </p:nvGraphicFramePr>
        <p:xfrm>
          <a:off x="625640" y="1467853"/>
          <a:ext cx="8349917" cy="4150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220" name="Picture 4" descr="Image result for employment icon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9258" y="227397"/>
            <a:ext cx="1060383" cy="1060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6" descr="Image result for studying icon"/>
          <p:cNvSpPr>
            <a:spLocks noChangeAspect="1" noChangeArrowheads="1"/>
          </p:cNvSpPr>
          <p:nvPr/>
        </p:nvSpPr>
        <p:spPr bwMode="auto">
          <a:xfrm>
            <a:off x="4101933" y="483452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sp>
        <p:nvSpPr>
          <p:cNvPr id="7" name="AutoShape 8" descr="Image result for studying icon"/>
          <p:cNvSpPr>
            <a:spLocks noChangeAspect="1" noChangeArrowheads="1"/>
          </p:cNvSpPr>
          <p:nvPr/>
        </p:nvSpPr>
        <p:spPr bwMode="auto">
          <a:xfrm>
            <a:off x="4254333" y="498692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A" dirty="0"/>
          </a:p>
        </p:txBody>
      </p:sp>
      <p:pic>
        <p:nvPicPr>
          <p:cNvPr id="9226" name="Picture 10" descr="read, education, Newspaper, study, person, studying Icon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96" y="6092639"/>
            <a:ext cx="491792" cy="491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8" name="Picture 12" descr="Image result for employed woman icon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956" y="5568869"/>
            <a:ext cx="446672" cy="44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586413" y="5534527"/>
            <a:ext cx="7280862" cy="10678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ZA" i="1" dirty="0" smtClean="0"/>
              <a:t>The </a:t>
            </a:r>
            <a:r>
              <a:rPr lang="en-ZA" b="1" i="1" dirty="0" smtClean="0"/>
              <a:t>employment rate decreased</a:t>
            </a:r>
            <a:r>
              <a:rPr lang="en-ZA" i="1" dirty="0" smtClean="0"/>
              <a:t> from 56% in the class of 2014/2015 to 52% in the class of 2017/2018. However, there has been an </a:t>
            </a:r>
            <a:r>
              <a:rPr lang="en-ZA" b="1" i="1" dirty="0" smtClean="0"/>
              <a:t>8% increase </a:t>
            </a:r>
            <a:r>
              <a:rPr lang="en-ZA" i="1" dirty="0" smtClean="0"/>
              <a:t>in the graduates who are </a:t>
            </a:r>
            <a:r>
              <a:rPr lang="en-ZA" b="1" i="1" dirty="0" smtClean="0"/>
              <a:t>furthering their studies</a:t>
            </a:r>
            <a:r>
              <a:rPr lang="en-ZA" i="1" dirty="0" smtClean="0"/>
              <a:t> and a </a:t>
            </a:r>
            <a:r>
              <a:rPr lang="en-ZA" b="1" i="1" dirty="0" smtClean="0"/>
              <a:t>2% decrease in the unemployment rate. </a:t>
            </a:r>
            <a:endParaRPr lang="en-ZA" b="1" i="1" dirty="0"/>
          </a:p>
        </p:txBody>
      </p:sp>
      <p:sp>
        <p:nvSpPr>
          <p:cNvPr id="14" name="Oval Callout 13"/>
          <p:cNvSpPr/>
          <p:nvPr/>
        </p:nvSpPr>
        <p:spPr>
          <a:xfrm>
            <a:off x="6281977" y="1404852"/>
            <a:ext cx="2585298" cy="1525996"/>
          </a:xfrm>
          <a:prstGeom prst="wedgeEllipseCallout">
            <a:avLst>
              <a:gd name="adj1" fmla="val -32543"/>
              <a:gd name="adj2" fmla="val 622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400" dirty="0" smtClean="0"/>
              <a:t>61% of employed graduates completed their qualifications within the minimum required time </a:t>
            </a:r>
            <a:endParaRPr lang="en-ZA" sz="1400" dirty="0"/>
          </a:p>
        </p:txBody>
      </p:sp>
    </p:spTree>
    <p:extLst>
      <p:ext uri="{BB962C8B-B14F-4D97-AF65-F5344CB8AC3E}">
        <p14:creationId xmlns:p14="http://schemas.microsoft.com/office/powerpoint/2010/main" val="158331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Wits Palette">
      <a:dk1>
        <a:sysClr val="windowText" lastClr="000000"/>
      </a:dk1>
      <a:lt1>
        <a:sysClr val="window" lastClr="FFFFFF"/>
      </a:lt1>
      <a:dk2>
        <a:srgbClr val="182E7B"/>
      </a:dk2>
      <a:lt2>
        <a:srgbClr val="FFFFFF"/>
      </a:lt2>
      <a:accent1>
        <a:srgbClr val="0F1F66"/>
      </a:accent1>
      <a:accent2>
        <a:srgbClr val="AF8F20"/>
      </a:accent2>
      <a:accent3>
        <a:srgbClr val="A1A3A6"/>
      </a:accent3>
      <a:accent4>
        <a:srgbClr val="DDD5D1"/>
      </a:accent4>
      <a:accent5>
        <a:srgbClr val="ADB3D9"/>
      </a:accent5>
      <a:accent6>
        <a:srgbClr val="0057B8"/>
      </a:accent6>
      <a:hlink>
        <a:srgbClr val="FFFFFF"/>
      </a:hlink>
      <a:folHlink>
        <a:srgbClr val="9454C3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1005</TotalTime>
  <Words>766</Words>
  <Application>Microsoft Office PowerPoint</Application>
  <PresentationFormat>On-screen Show (4:3)</PresentationFormat>
  <Paragraphs>182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Basis</vt:lpstr>
      <vt:lpstr>GRADUATE Exit survey   Class of 2017/2018 </vt:lpstr>
      <vt:lpstr>Introduction </vt:lpstr>
      <vt:lpstr>Introduction </vt:lpstr>
      <vt:lpstr>Data Collection Process</vt:lpstr>
      <vt:lpstr>Overall Response Rate</vt:lpstr>
      <vt:lpstr>Response rate: 2017 Vs. 2018</vt:lpstr>
      <vt:lpstr>Respondents Demographics</vt:lpstr>
      <vt:lpstr>Respondents Graduation Information</vt:lpstr>
      <vt:lpstr>Employment Status </vt:lpstr>
      <vt:lpstr>Employment Patterns</vt:lpstr>
      <vt:lpstr>Graduates Furthering their Studies</vt:lpstr>
      <vt:lpstr>GES Highlights </vt:lpstr>
      <vt:lpstr>PowerPoint Presentation</vt:lpstr>
      <vt:lpstr>Cross-Faculty Highlights </vt:lpstr>
      <vt:lpstr>Cross-Faculty Highlights </vt:lpstr>
      <vt:lpstr>Cross-Faculty Highlights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GRADUATE Exit survey   Class of 2017/2018</dc:title>
  <dc:creator>Takalani Muloiwa</dc:creator>
  <cp:lastModifiedBy>Wits University Staff User</cp:lastModifiedBy>
  <cp:revision>80</cp:revision>
  <dcterms:created xsi:type="dcterms:W3CDTF">2018-08-27T14:45:50Z</dcterms:created>
  <dcterms:modified xsi:type="dcterms:W3CDTF">2018-09-18T10:01:49Z</dcterms:modified>
</cp:coreProperties>
</file>